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8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Rx4gsZv4h1CtCPa+LPRlYG59J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40a6e0e1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40a6e0e1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Please, don’t edit this document. Instead, make an copy.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c16d7875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4c16d7875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c16d7875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c16d7875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c16d7875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4c16d7875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c16d7875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c16d7875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c16d7875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4c16d78750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99e0911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99e0911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99e0911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99e0911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99e09113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499e09113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99e09113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499e09113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99e09113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99e09113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a6fc4dae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0a6fc4dae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99e09113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499e09113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99e0911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499e0911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99e09113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499e09113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499e09113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499e09113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499e09113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499e09113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499e09113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499e09113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499e09113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499e09113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0a6fc4dae5_0_7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30a6fc4dae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c16d7875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c16d7875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c16d7875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4c16d7875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c16d7875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c16d7875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c16d7875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c16d7875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c16d7875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c16d7875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99e0911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99e0911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c16d7875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c16d7875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a6f4a9b0_3_2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21a6f4a9b0_3_2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21a6f4a9b0_3_2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dd7a574e6e_0_542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d7a574e6e_0_544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g2dd7a574e6e_0_544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2dd7a574e6e_0_544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d7a574e6e_0_548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g2dd7a574e6e_0_548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dd7a574e6e_0_548"/>
          <p:cNvSpPr/>
          <p:nvPr/>
        </p:nvSpPr>
        <p:spPr>
          <a:xfrm>
            <a:off x="3137755" y="2098748"/>
            <a:ext cx="1226203" cy="1608704"/>
          </a:xfrm>
          <a:custGeom>
            <a:avLst/>
            <a:gdLst/>
            <a:ahLst/>
            <a:cxnLst/>
            <a:rect l="l" t="t" r="r" b="b"/>
            <a:pathLst>
              <a:path w="1645910" h="2159334" extrusionOk="0">
                <a:moveTo>
                  <a:pt x="1481991" y="175421"/>
                </a:moveTo>
                <a:lnTo>
                  <a:pt x="1618068" y="394315"/>
                </a:lnTo>
                <a:cubicBezTo>
                  <a:pt x="1650901" y="447236"/>
                  <a:pt x="1654981" y="513056"/>
                  <a:pt x="1628791" y="569581"/>
                </a:cubicBezTo>
                <a:lnTo>
                  <a:pt x="1621674" y="584946"/>
                </a:lnTo>
                <a:cubicBezTo>
                  <a:pt x="1615696" y="597749"/>
                  <a:pt x="1602505" y="605621"/>
                  <a:pt x="1588366" y="604673"/>
                </a:cubicBezTo>
                <a:lnTo>
                  <a:pt x="1588366" y="604673"/>
                </a:lnTo>
                <a:cubicBezTo>
                  <a:pt x="1557146" y="602586"/>
                  <a:pt x="1530671" y="627245"/>
                  <a:pt x="1530671" y="658542"/>
                </a:cubicBezTo>
                <a:lnTo>
                  <a:pt x="1530671" y="658542"/>
                </a:lnTo>
                <a:cubicBezTo>
                  <a:pt x="1530671" y="659301"/>
                  <a:pt x="1530387" y="660060"/>
                  <a:pt x="1529912" y="660629"/>
                </a:cubicBezTo>
                <a:lnTo>
                  <a:pt x="1436442" y="764765"/>
                </a:lnTo>
                <a:cubicBezTo>
                  <a:pt x="1435493" y="765808"/>
                  <a:pt x="1433880" y="766092"/>
                  <a:pt x="1432647" y="765428"/>
                </a:cubicBezTo>
                <a:lnTo>
                  <a:pt x="1381974" y="737640"/>
                </a:lnTo>
                <a:cubicBezTo>
                  <a:pt x="1379981" y="736502"/>
                  <a:pt x="1377514" y="737924"/>
                  <a:pt x="1377419" y="740201"/>
                </a:cubicBezTo>
                <a:lnTo>
                  <a:pt x="1374762" y="787526"/>
                </a:lnTo>
                <a:cubicBezTo>
                  <a:pt x="1374287" y="796441"/>
                  <a:pt x="1377893" y="805072"/>
                  <a:pt x="1384631" y="810857"/>
                </a:cubicBezTo>
                <a:lnTo>
                  <a:pt x="1404938" y="828593"/>
                </a:lnTo>
                <a:cubicBezTo>
                  <a:pt x="1413383" y="835990"/>
                  <a:pt x="1418318" y="846707"/>
                  <a:pt x="1418318" y="857993"/>
                </a:cubicBezTo>
                <a:lnTo>
                  <a:pt x="1418318" y="907595"/>
                </a:lnTo>
                <a:cubicBezTo>
                  <a:pt x="1418318" y="920114"/>
                  <a:pt x="1422303" y="932254"/>
                  <a:pt x="1429705" y="942402"/>
                </a:cubicBezTo>
                <a:lnTo>
                  <a:pt x="1460925" y="985175"/>
                </a:lnTo>
                <a:cubicBezTo>
                  <a:pt x="1465669" y="991625"/>
                  <a:pt x="1469086" y="999022"/>
                  <a:pt x="1470889" y="1006799"/>
                </a:cubicBezTo>
                <a:lnTo>
                  <a:pt x="1483699" y="1060385"/>
                </a:lnTo>
                <a:cubicBezTo>
                  <a:pt x="1486546" y="1072145"/>
                  <a:pt x="1481991" y="1084379"/>
                  <a:pt x="1472217" y="1091492"/>
                </a:cubicBezTo>
                <a:lnTo>
                  <a:pt x="1451530" y="1106572"/>
                </a:lnTo>
                <a:cubicBezTo>
                  <a:pt x="1445552" y="1110935"/>
                  <a:pt x="1444508" y="1119565"/>
                  <a:pt x="1449348" y="1125256"/>
                </a:cubicBezTo>
                <a:lnTo>
                  <a:pt x="1460355" y="1138249"/>
                </a:lnTo>
                <a:cubicBezTo>
                  <a:pt x="1460355" y="1138249"/>
                  <a:pt x="1460735" y="1138818"/>
                  <a:pt x="1460925" y="1139198"/>
                </a:cubicBezTo>
                <a:lnTo>
                  <a:pt x="1468706" y="1159968"/>
                </a:lnTo>
                <a:cubicBezTo>
                  <a:pt x="1470699" y="1165279"/>
                  <a:pt x="1471838" y="1170875"/>
                  <a:pt x="1472122" y="1176565"/>
                </a:cubicBezTo>
                <a:cubicBezTo>
                  <a:pt x="1473356" y="1201034"/>
                  <a:pt x="1477721" y="1271596"/>
                  <a:pt x="1488159" y="1293125"/>
                </a:cubicBezTo>
                <a:cubicBezTo>
                  <a:pt x="1488254" y="1293409"/>
                  <a:pt x="1488444" y="1293599"/>
                  <a:pt x="1488539" y="1293789"/>
                </a:cubicBezTo>
                <a:lnTo>
                  <a:pt x="1496700" y="1303368"/>
                </a:lnTo>
                <a:cubicBezTo>
                  <a:pt x="1505145" y="1313136"/>
                  <a:pt x="1507517" y="1326699"/>
                  <a:pt x="1502963" y="1338838"/>
                </a:cubicBezTo>
                <a:lnTo>
                  <a:pt x="1442421" y="1499120"/>
                </a:lnTo>
                <a:cubicBezTo>
                  <a:pt x="1442421" y="1499120"/>
                  <a:pt x="1442231" y="1500068"/>
                  <a:pt x="1442231" y="1500448"/>
                </a:cubicBezTo>
                <a:lnTo>
                  <a:pt x="1444983" y="1530323"/>
                </a:lnTo>
                <a:cubicBezTo>
                  <a:pt x="1445552" y="1536867"/>
                  <a:pt x="1444603" y="1543411"/>
                  <a:pt x="1442041" y="1549481"/>
                </a:cubicBezTo>
                <a:lnTo>
                  <a:pt x="1408069" y="1630380"/>
                </a:lnTo>
                <a:cubicBezTo>
                  <a:pt x="1401806" y="1645270"/>
                  <a:pt x="1387952" y="1655513"/>
                  <a:pt x="1371915" y="1657031"/>
                </a:cubicBezTo>
                <a:lnTo>
                  <a:pt x="1366601" y="1657600"/>
                </a:lnTo>
                <a:cubicBezTo>
                  <a:pt x="1364228" y="1657884"/>
                  <a:pt x="1362995" y="1660635"/>
                  <a:pt x="1364513" y="1662531"/>
                </a:cubicBezTo>
                <a:lnTo>
                  <a:pt x="1391273" y="1696769"/>
                </a:lnTo>
                <a:cubicBezTo>
                  <a:pt x="1401427" y="1709762"/>
                  <a:pt x="1405697" y="1726359"/>
                  <a:pt x="1403135" y="1742577"/>
                </a:cubicBezTo>
                <a:lnTo>
                  <a:pt x="1401996" y="1749690"/>
                </a:lnTo>
                <a:cubicBezTo>
                  <a:pt x="1401806" y="1751113"/>
                  <a:pt x="1400668" y="1752156"/>
                  <a:pt x="1399244" y="1752251"/>
                </a:cubicBezTo>
                <a:lnTo>
                  <a:pt x="1332250" y="1758511"/>
                </a:lnTo>
                <a:cubicBezTo>
                  <a:pt x="1325797" y="1759080"/>
                  <a:pt x="1319249" y="1758131"/>
                  <a:pt x="1313271" y="1755571"/>
                </a:cubicBezTo>
                <a:lnTo>
                  <a:pt x="1291161" y="1746086"/>
                </a:lnTo>
                <a:cubicBezTo>
                  <a:pt x="1271803" y="1737740"/>
                  <a:pt x="1249218" y="1744095"/>
                  <a:pt x="1236977" y="1761356"/>
                </a:cubicBezTo>
                <a:lnTo>
                  <a:pt x="1220370" y="1784782"/>
                </a:lnTo>
                <a:cubicBezTo>
                  <a:pt x="1219042" y="1786678"/>
                  <a:pt x="1216100" y="1786489"/>
                  <a:pt x="1215056" y="1784402"/>
                </a:cubicBezTo>
                <a:lnTo>
                  <a:pt x="1207180" y="1768659"/>
                </a:lnTo>
                <a:cubicBezTo>
                  <a:pt x="1203100" y="1760597"/>
                  <a:pt x="1191523" y="1760787"/>
                  <a:pt x="1187727" y="1769038"/>
                </a:cubicBezTo>
                <a:lnTo>
                  <a:pt x="1178617" y="1789049"/>
                </a:lnTo>
                <a:cubicBezTo>
                  <a:pt x="1178617" y="1789049"/>
                  <a:pt x="1128893" y="1781652"/>
                  <a:pt x="1086476" y="1789049"/>
                </a:cubicBezTo>
                <a:cubicBezTo>
                  <a:pt x="1054307" y="1794645"/>
                  <a:pt x="1003160" y="1808682"/>
                  <a:pt x="980195" y="1815131"/>
                </a:cubicBezTo>
                <a:cubicBezTo>
                  <a:pt x="975166" y="1816554"/>
                  <a:pt x="973838" y="1823003"/>
                  <a:pt x="977823" y="1826322"/>
                </a:cubicBezTo>
                <a:lnTo>
                  <a:pt x="977823" y="1826322"/>
                </a:lnTo>
                <a:cubicBezTo>
                  <a:pt x="984655" y="1832013"/>
                  <a:pt x="985225" y="1842445"/>
                  <a:pt x="979057" y="1848799"/>
                </a:cubicBezTo>
                <a:lnTo>
                  <a:pt x="938727" y="1890340"/>
                </a:lnTo>
                <a:cubicBezTo>
                  <a:pt x="932844" y="1896410"/>
                  <a:pt x="925537" y="1900867"/>
                  <a:pt x="917471" y="1903428"/>
                </a:cubicBezTo>
                <a:lnTo>
                  <a:pt x="887010" y="1912912"/>
                </a:lnTo>
                <a:cubicBezTo>
                  <a:pt x="881601" y="1914619"/>
                  <a:pt x="879134" y="1920879"/>
                  <a:pt x="881981" y="1925811"/>
                </a:cubicBezTo>
                <a:lnTo>
                  <a:pt x="889288" y="1938330"/>
                </a:lnTo>
                <a:lnTo>
                  <a:pt x="785190" y="1969532"/>
                </a:lnTo>
                <a:cubicBezTo>
                  <a:pt x="773992" y="1972852"/>
                  <a:pt x="763364" y="1962988"/>
                  <a:pt x="765927" y="1951607"/>
                </a:cubicBezTo>
                <a:lnTo>
                  <a:pt x="765927" y="1951607"/>
                </a:lnTo>
                <a:cubicBezTo>
                  <a:pt x="766686" y="1948098"/>
                  <a:pt x="763459" y="1944968"/>
                  <a:pt x="759948" y="1946012"/>
                </a:cubicBezTo>
                <a:lnTo>
                  <a:pt x="739736" y="1951702"/>
                </a:lnTo>
                <a:cubicBezTo>
                  <a:pt x="730721" y="1954263"/>
                  <a:pt x="726641" y="1964790"/>
                  <a:pt x="731765" y="1972757"/>
                </a:cubicBezTo>
                <a:lnTo>
                  <a:pt x="731765" y="1972757"/>
                </a:lnTo>
                <a:cubicBezTo>
                  <a:pt x="735466" y="1978542"/>
                  <a:pt x="734707" y="1986129"/>
                  <a:pt x="729772" y="1990966"/>
                </a:cubicBezTo>
                <a:lnTo>
                  <a:pt x="663062" y="2057640"/>
                </a:lnTo>
                <a:cubicBezTo>
                  <a:pt x="656704" y="2063994"/>
                  <a:pt x="648544" y="2068167"/>
                  <a:pt x="639624" y="2069495"/>
                </a:cubicBezTo>
                <a:lnTo>
                  <a:pt x="551563" y="2082868"/>
                </a:lnTo>
                <a:cubicBezTo>
                  <a:pt x="539227" y="2084764"/>
                  <a:pt x="528978" y="2093205"/>
                  <a:pt x="524898" y="2104966"/>
                </a:cubicBezTo>
                <a:lnTo>
                  <a:pt x="524898" y="2104966"/>
                </a:lnTo>
                <a:cubicBezTo>
                  <a:pt x="522146" y="2112648"/>
                  <a:pt x="515883" y="2118528"/>
                  <a:pt x="507912" y="2120520"/>
                </a:cubicBezTo>
                <a:lnTo>
                  <a:pt x="361681" y="2158930"/>
                </a:lnTo>
                <a:cubicBezTo>
                  <a:pt x="353615" y="2161017"/>
                  <a:pt x="345739" y="2154757"/>
                  <a:pt x="346024" y="2146411"/>
                </a:cubicBezTo>
                <a:lnTo>
                  <a:pt x="346688" y="2126874"/>
                </a:lnTo>
                <a:cubicBezTo>
                  <a:pt x="346973" y="2119571"/>
                  <a:pt x="339761" y="2114355"/>
                  <a:pt x="332929" y="2116916"/>
                </a:cubicBezTo>
                <a:lnTo>
                  <a:pt x="219911" y="2158551"/>
                </a:lnTo>
                <a:cubicBezTo>
                  <a:pt x="215640" y="2160163"/>
                  <a:pt x="211750" y="2155516"/>
                  <a:pt x="214122" y="2151533"/>
                </a:cubicBezTo>
                <a:lnTo>
                  <a:pt x="222093" y="2138065"/>
                </a:lnTo>
                <a:cubicBezTo>
                  <a:pt x="228072" y="2128012"/>
                  <a:pt x="236517" y="2119666"/>
                  <a:pt x="246765" y="2113976"/>
                </a:cubicBezTo>
                <a:lnTo>
                  <a:pt x="287000" y="2091403"/>
                </a:lnTo>
                <a:cubicBezTo>
                  <a:pt x="290321" y="2089506"/>
                  <a:pt x="288424" y="2084480"/>
                  <a:pt x="284628" y="2085239"/>
                </a:cubicBezTo>
                <a:lnTo>
                  <a:pt x="227312" y="2098137"/>
                </a:lnTo>
                <a:cubicBezTo>
                  <a:pt x="225509" y="2098516"/>
                  <a:pt x="224560" y="2096051"/>
                  <a:pt x="226174" y="2095197"/>
                </a:cubicBezTo>
                <a:lnTo>
                  <a:pt x="315563" y="2045595"/>
                </a:lnTo>
                <a:cubicBezTo>
                  <a:pt x="324578" y="2040568"/>
                  <a:pt x="327140" y="2028808"/>
                  <a:pt x="321067" y="2020462"/>
                </a:cubicBezTo>
                <a:lnTo>
                  <a:pt x="321067" y="2020462"/>
                </a:lnTo>
                <a:cubicBezTo>
                  <a:pt x="316038" y="2013444"/>
                  <a:pt x="306833" y="2011073"/>
                  <a:pt x="299052" y="2014677"/>
                </a:cubicBezTo>
                <a:lnTo>
                  <a:pt x="185180" y="2067408"/>
                </a:lnTo>
                <a:lnTo>
                  <a:pt x="96265" y="2077462"/>
                </a:lnTo>
                <a:cubicBezTo>
                  <a:pt x="93608" y="2077746"/>
                  <a:pt x="92184" y="2074427"/>
                  <a:pt x="94177" y="2072720"/>
                </a:cubicBezTo>
                <a:lnTo>
                  <a:pt x="164873" y="2012116"/>
                </a:lnTo>
                <a:lnTo>
                  <a:pt x="273715" y="1937476"/>
                </a:lnTo>
                <a:cubicBezTo>
                  <a:pt x="275898" y="1935959"/>
                  <a:pt x="274190" y="1932544"/>
                  <a:pt x="271628" y="1933493"/>
                </a:cubicBezTo>
                <a:lnTo>
                  <a:pt x="133937" y="1983664"/>
                </a:lnTo>
                <a:cubicBezTo>
                  <a:pt x="120652" y="1988501"/>
                  <a:pt x="105659" y="1983948"/>
                  <a:pt x="97309" y="1972567"/>
                </a:cubicBezTo>
                <a:lnTo>
                  <a:pt x="90097" y="1962704"/>
                </a:lnTo>
                <a:cubicBezTo>
                  <a:pt x="82126" y="1951797"/>
                  <a:pt x="67607" y="1947814"/>
                  <a:pt x="55176" y="1953220"/>
                </a:cubicBezTo>
                <a:lnTo>
                  <a:pt x="55176" y="1953220"/>
                </a:lnTo>
                <a:cubicBezTo>
                  <a:pt x="44548" y="1957867"/>
                  <a:pt x="32402" y="1951038"/>
                  <a:pt x="30788" y="1939563"/>
                </a:cubicBezTo>
                <a:lnTo>
                  <a:pt x="27847" y="1918887"/>
                </a:lnTo>
                <a:cubicBezTo>
                  <a:pt x="26044" y="1906178"/>
                  <a:pt x="32117" y="1893754"/>
                  <a:pt x="43314" y="1887400"/>
                </a:cubicBezTo>
                <a:lnTo>
                  <a:pt x="204823" y="1795214"/>
                </a:lnTo>
                <a:cubicBezTo>
                  <a:pt x="211750" y="1791231"/>
                  <a:pt x="208808" y="1780609"/>
                  <a:pt x="200837" y="1780798"/>
                </a:cubicBezTo>
                <a:lnTo>
                  <a:pt x="14657" y="1785256"/>
                </a:lnTo>
                <a:cubicBezTo>
                  <a:pt x="7065" y="1785446"/>
                  <a:pt x="612" y="1779565"/>
                  <a:pt x="233" y="1771883"/>
                </a:cubicBezTo>
                <a:lnTo>
                  <a:pt x="43" y="1767995"/>
                </a:lnTo>
                <a:cubicBezTo>
                  <a:pt x="-526" y="1758511"/>
                  <a:pt x="4598" y="1749596"/>
                  <a:pt x="13043" y="1745233"/>
                </a:cubicBezTo>
                <a:lnTo>
                  <a:pt x="75483" y="1712892"/>
                </a:lnTo>
                <a:cubicBezTo>
                  <a:pt x="86775" y="1707012"/>
                  <a:pt x="100630" y="1710331"/>
                  <a:pt x="108126" y="1720574"/>
                </a:cubicBezTo>
                <a:lnTo>
                  <a:pt x="108126" y="1720574"/>
                </a:lnTo>
                <a:cubicBezTo>
                  <a:pt x="109265" y="1722092"/>
                  <a:pt x="110973" y="1722945"/>
                  <a:pt x="112871" y="1723040"/>
                </a:cubicBezTo>
                <a:lnTo>
                  <a:pt x="224655" y="1724747"/>
                </a:lnTo>
                <a:cubicBezTo>
                  <a:pt x="229590" y="1724747"/>
                  <a:pt x="233670" y="1721143"/>
                  <a:pt x="234145" y="1716212"/>
                </a:cubicBezTo>
                <a:lnTo>
                  <a:pt x="234145" y="1716212"/>
                </a:lnTo>
                <a:cubicBezTo>
                  <a:pt x="234714" y="1709573"/>
                  <a:pt x="230444" y="1703408"/>
                  <a:pt x="223896" y="1701796"/>
                </a:cubicBezTo>
                <a:lnTo>
                  <a:pt x="219721" y="1700752"/>
                </a:lnTo>
                <a:cubicBezTo>
                  <a:pt x="211845" y="1698761"/>
                  <a:pt x="207005" y="1690984"/>
                  <a:pt x="208713" y="1683112"/>
                </a:cubicBezTo>
                <a:lnTo>
                  <a:pt x="213932" y="1658738"/>
                </a:lnTo>
                <a:cubicBezTo>
                  <a:pt x="215451" y="1651435"/>
                  <a:pt x="211086" y="1644227"/>
                  <a:pt x="203874" y="1642235"/>
                </a:cubicBezTo>
                <a:lnTo>
                  <a:pt x="192771" y="1639200"/>
                </a:lnTo>
                <a:cubicBezTo>
                  <a:pt x="184231" y="1636924"/>
                  <a:pt x="182902" y="1625259"/>
                  <a:pt x="190684" y="1621086"/>
                </a:cubicBezTo>
                <a:lnTo>
                  <a:pt x="270109" y="1578692"/>
                </a:lnTo>
                <a:cubicBezTo>
                  <a:pt x="275803" y="1575657"/>
                  <a:pt x="279124" y="1569682"/>
                  <a:pt x="278745" y="1563233"/>
                </a:cubicBezTo>
                <a:lnTo>
                  <a:pt x="278745" y="1563233"/>
                </a:lnTo>
                <a:cubicBezTo>
                  <a:pt x="278080" y="1552705"/>
                  <a:pt x="269065" y="1544549"/>
                  <a:pt x="258532" y="1545023"/>
                </a:cubicBezTo>
                <a:lnTo>
                  <a:pt x="211655" y="1546825"/>
                </a:lnTo>
                <a:cubicBezTo>
                  <a:pt x="202830" y="1547204"/>
                  <a:pt x="198749" y="1536013"/>
                  <a:pt x="205772" y="1530607"/>
                </a:cubicBezTo>
                <a:lnTo>
                  <a:pt x="334637" y="1430076"/>
                </a:lnTo>
                <a:cubicBezTo>
                  <a:pt x="345265" y="1421824"/>
                  <a:pt x="351623" y="1409305"/>
                  <a:pt x="352192" y="1395933"/>
                </a:cubicBezTo>
                <a:lnTo>
                  <a:pt x="354659" y="1334665"/>
                </a:lnTo>
                <a:cubicBezTo>
                  <a:pt x="354944" y="1328311"/>
                  <a:pt x="356652" y="1322051"/>
                  <a:pt x="359878" y="1316551"/>
                </a:cubicBezTo>
                <a:lnTo>
                  <a:pt x="393376" y="1257939"/>
                </a:lnTo>
                <a:cubicBezTo>
                  <a:pt x="406186" y="1235461"/>
                  <a:pt x="429720" y="1221140"/>
                  <a:pt x="455626" y="1220002"/>
                </a:cubicBezTo>
                <a:lnTo>
                  <a:pt x="477925" y="1219054"/>
                </a:lnTo>
                <a:cubicBezTo>
                  <a:pt x="490926" y="1218485"/>
                  <a:pt x="502787" y="1211277"/>
                  <a:pt x="509335" y="1199991"/>
                </a:cubicBezTo>
                <a:lnTo>
                  <a:pt x="515978" y="1188515"/>
                </a:lnTo>
                <a:cubicBezTo>
                  <a:pt x="520627" y="1180454"/>
                  <a:pt x="514649" y="1170495"/>
                  <a:pt x="505445" y="1170685"/>
                </a:cubicBezTo>
                <a:lnTo>
                  <a:pt x="290416" y="1175332"/>
                </a:lnTo>
                <a:cubicBezTo>
                  <a:pt x="278650" y="1175617"/>
                  <a:pt x="267262" y="1171538"/>
                  <a:pt x="258248" y="1163951"/>
                </a:cubicBezTo>
                <a:lnTo>
                  <a:pt x="183377" y="1100977"/>
                </a:lnTo>
                <a:cubicBezTo>
                  <a:pt x="172654" y="1091967"/>
                  <a:pt x="164113" y="1080681"/>
                  <a:pt x="158230" y="1068067"/>
                </a:cubicBezTo>
                <a:lnTo>
                  <a:pt x="137638" y="1023396"/>
                </a:lnTo>
                <a:cubicBezTo>
                  <a:pt x="130426" y="1007653"/>
                  <a:pt x="136879" y="989064"/>
                  <a:pt x="152252" y="981192"/>
                </a:cubicBezTo>
                <a:lnTo>
                  <a:pt x="190684" y="961560"/>
                </a:lnTo>
                <a:cubicBezTo>
                  <a:pt x="203589" y="955016"/>
                  <a:pt x="212319" y="942402"/>
                  <a:pt x="213932" y="928081"/>
                </a:cubicBezTo>
                <a:lnTo>
                  <a:pt x="218203" y="891472"/>
                </a:lnTo>
                <a:cubicBezTo>
                  <a:pt x="219436" y="881230"/>
                  <a:pt x="229495" y="874496"/>
                  <a:pt x="239459" y="877341"/>
                </a:cubicBezTo>
                <a:lnTo>
                  <a:pt x="251131" y="880661"/>
                </a:lnTo>
                <a:cubicBezTo>
                  <a:pt x="256445" y="882178"/>
                  <a:pt x="261948" y="882747"/>
                  <a:pt x="267452" y="882368"/>
                </a:cubicBezTo>
                <a:lnTo>
                  <a:pt x="275423" y="881799"/>
                </a:lnTo>
                <a:cubicBezTo>
                  <a:pt x="282256" y="881324"/>
                  <a:pt x="288139" y="876772"/>
                  <a:pt x="290321" y="870228"/>
                </a:cubicBezTo>
                <a:lnTo>
                  <a:pt x="290891" y="868426"/>
                </a:lnTo>
                <a:cubicBezTo>
                  <a:pt x="293738" y="859985"/>
                  <a:pt x="302658" y="855148"/>
                  <a:pt x="311198" y="857519"/>
                </a:cubicBezTo>
                <a:lnTo>
                  <a:pt x="311198" y="857519"/>
                </a:lnTo>
                <a:cubicBezTo>
                  <a:pt x="317176" y="859132"/>
                  <a:pt x="322965" y="854295"/>
                  <a:pt x="322395" y="848130"/>
                </a:cubicBezTo>
                <a:lnTo>
                  <a:pt x="321446" y="836749"/>
                </a:lnTo>
                <a:cubicBezTo>
                  <a:pt x="320498" y="825653"/>
                  <a:pt x="312906" y="816263"/>
                  <a:pt x="302278" y="813039"/>
                </a:cubicBezTo>
                <a:lnTo>
                  <a:pt x="283110" y="807159"/>
                </a:lnTo>
                <a:cubicBezTo>
                  <a:pt x="275803" y="804882"/>
                  <a:pt x="268116" y="804788"/>
                  <a:pt x="260715" y="806779"/>
                </a:cubicBezTo>
                <a:lnTo>
                  <a:pt x="228641" y="815505"/>
                </a:lnTo>
                <a:cubicBezTo>
                  <a:pt x="217633" y="818539"/>
                  <a:pt x="205772" y="816358"/>
                  <a:pt x="196472" y="809719"/>
                </a:cubicBezTo>
                <a:lnTo>
                  <a:pt x="153201" y="778516"/>
                </a:lnTo>
                <a:cubicBezTo>
                  <a:pt x="141719" y="770265"/>
                  <a:pt x="139821" y="753953"/>
                  <a:pt x="149120" y="743330"/>
                </a:cubicBezTo>
                <a:lnTo>
                  <a:pt x="167435" y="722181"/>
                </a:lnTo>
                <a:cubicBezTo>
                  <a:pt x="175406" y="712981"/>
                  <a:pt x="179676" y="701221"/>
                  <a:pt x="179486" y="688986"/>
                </a:cubicBezTo>
                <a:lnTo>
                  <a:pt x="178727" y="641566"/>
                </a:lnTo>
                <a:cubicBezTo>
                  <a:pt x="178253" y="612355"/>
                  <a:pt x="194859" y="585610"/>
                  <a:pt x="221334" y="573090"/>
                </a:cubicBezTo>
                <a:lnTo>
                  <a:pt x="307592" y="532214"/>
                </a:lnTo>
                <a:cubicBezTo>
                  <a:pt x="314424" y="528989"/>
                  <a:pt x="322016" y="527472"/>
                  <a:pt x="329512" y="527851"/>
                </a:cubicBezTo>
                <a:lnTo>
                  <a:pt x="359973" y="529369"/>
                </a:lnTo>
                <a:cubicBezTo>
                  <a:pt x="379996" y="530412"/>
                  <a:pt x="398500" y="540560"/>
                  <a:pt x="410077" y="556873"/>
                </a:cubicBezTo>
                <a:lnTo>
                  <a:pt x="451071" y="615010"/>
                </a:lnTo>
                <a:cubicBezTo>
                  <a:pt x="455436" y="621175"/>
                  <a:pt x="462553" y="624874"/>
                  <a:pt x="470239" y="624874"/>
                </a:cubicBezTo>
                <a:lnTo>
                  <a:pt x="470239" y="624874"/>
                </a:lnTo>
                <a:cubicBezTo>
                  <a:pt x="479634" y="624874"/>
                  <a:pt x="488174" y="619278"/>
                  <a:pt x="491780" y="610553"/>
                </a:cubicBezTo>
                <a:lnTo>
                  <a:pt x="495291" y="602207"/>
                </a:lnTo>
                <a:cubicBezTo>
                  <a:pt x="501649" y="587127"/>
                  <a:pt x="517021" y="577927"/>
                  <a:pt x="533343" y="579350"/>
                </a:cubicBezTo>
                <a:lnTo>
                  <a:pt x="598345" y="585040"/>
                </a:lnTo>
                <a:cubicBezTo>
                  <a:pt x="606601" y="585799"/>
                  <a:pt x="614382" y="589213"/>
                  <a:pt x="620455" y="594809"/>
                </a:cubicBezTo>
                <a:lnTo>
                  <a:pt x="620455" y="594809"/>
                </a:lnTo>
                <a:cubicBezTo>
                  <a:pt x="626623" y="600500"/>
                  <a:pt x="636777" y="596990"/>
                  <a:pt x="638010" y="588644"/>
                </a:cubicBezTo>
                <a:lnTo>
                  <a:pt x="642470" y="559908"/>
                </a:lnTo>
                <a:cubicBezTo>
                  <a:pt x="644748" y="544923"/>
                  <a:pt x="653383" y="531645"/>
                  <a:pt x="666099" y="523299"/>
                </a:cubicBezTo>
                <a:lnTo>
                  <a:pt x="686216" y="510116"/>
                </a:lnTo>
                <a:cubicBezTo>
                  <a:pt x="691340" y="506702"/>
                  <a:pt x="697034" y="504236"/>
                  <a:pt x="703107" y="502813"/>
                </a:cubicBezTo>
                <a:lnTo>
                  <a:pt x="726356" y="497217"/>
                </a:lnTo>
                <a:cubicBezTo>
                  <a:pt x="739641" y="493993"/>
                  <a:pt x="750649" y="484698"/>
                  <a:pt x="756153" y="472179"/>
                </a:cubicBezTo>
                <a:lnTo>
                  <a:pt x="778737" y="419732"/>
                </a:lnTo>
                <a:cubicBezTo>
                  <a:pt x="783197" y="409489"/>
                  <a:pt x="775700" y="398014"/>
                  <a:pt x="764503" y="397824"/>
                </a:cubicBezTo>
                <a:lnTo>
                  <a:pt x="665150" y="396496"/>
                </a:lnTo>
                <a:cubicBezTo>
                  <a:pt x="656230" y="396401"/>
                  <a:pt x="647500" y="394410"/>
                  <a:pt x="639339" y="390806"/>
                </a:cubicBezTo>
                <a:lnTo>
                  <a:pt x="606411" y="376200"/>
                </a:lnTo>
                <a:cubicBezTo>
                  <a:pt x="597017" y="372027"/>
                  <a:pt x="595688" y="359318"/>
                  <a:pt x="603944" y="353249"/>
                </a:cubicBezTo>
                <a:lnTo>
                  <a:pt x="711173" y="275194"/>
                </a:lnTo>
                <a:cubicBezTo>
                  <a:pt x="723794" y="265995"/>
                  <a:pt x="725882" y="247975"/>
                  <a:pt x="715728" y="236120"/>
                </a:cubicBezTo>
                <a:lnTo>
                  <a:pt x="715728" y="236120"/>
                </a:lnTo>
                <a:cubicBezTo>
                  <a:pt x="707093" y="226066"/>
                  <a:pt x="705669" y="211745"/>
                  <a:pt x="712027" y="200175"/>
                </a:cubicBezTo>
                <a:lnTo>
                  <a:pt x="747992" y="135303"/>
                </a:lnTo>
                <a:cubicBezTo>
                  <a:pt x="754729" y="123069"/>
                  <a:pt x="765832" y="113774"/>
                  <a:pt x="779022" y="109127"/>
                </a:cubicBezTo>
                <a:lnTo>
                  <a:pt x="929712" y="56870"/>
                </a:lnTo>
                <a:cubicBezTo>
                  <a:pt x="935975" y="54688"/>
                  <a:pt x="942523" y="53455"/>
                  <a:pt x="949071" y="53266"/>
                </a:cubicBezTo>
                <a:lnTo>
                  <a:pt x="966626" y="52697"/>
                </a:lnTo>
                <a:cubicBezTo>
                  <a:pt x="984086" y="52128"/>
                  <a:pt x="1000123" y="43213"/>
                  <a:pt x="1009897" y="28797"/>
                </a:cubicBezTo>
                <a:lnTo>
                  <a:pt x="1019197" y="15140"/>
                </a:lnTo>
                <a:cubicBezTo>
                  <a:pt x="1029160" y="439"/>
                  <a:pt x="1048708" y="-4303"/>
                  <a:pt x="1064271" y="4233"/>
                </a:cubicBezTo>
                <a:lnTo>
                  <a:pt x="1140660" y="46153"/>
                </a:lnTo>
                <a:cubicBezTo>
                  <a:pt x="1156887" y="55068"/>
                  <a:pt x="1165712" y="73182"/>
                  <a:pt x="1162770" y="91392"/>
                </a:cubicBezTo>
                <a:lnTo>
                  <a:pt x="1152996" y="152090"/>
                </a:lnTo>
                <a:cubicBezTo>
                  <a:pt x="1152522" y="155125"/>
                  <a:pt x="1156507" y="156832"/>
                  <a:pt x="1158310" y="154367"/>
                </a:cubicBezTo>
                <a:lnTo>
                  <a:pt x="1186399" y="116620"/>
                </a:lnTo>
                <a:cubicBezTo>
                  <a:pt x="1198165" y="100876"/>
                  <a:pt x="1214867" y="89590"/>
                  <a:pt x="1233845" y="84563"/>
                </a:cubicBezTo>
                <a:lnTo>
                  <a:pt x="1295146" y="68346"/>
                </a:lnTo>
                <a:cubicBezTo>
                  <a:pt x="1299891" y="67113"/>
                  <a:pt x="1304446" y="65500"/>
                  <a:pt x="1309001" y="63698"/>
                </a:cubicBezTo>
                <a:lnTo>
                  <a:pt x="1320103" y="59051"/>
                </a:lnTo>
                <a:cubicBezTo>
                  <a:pt x="1337469" y="51843"/>
                  <a:pt x="1356163" y="48050"/>
                  <a:pt x="1375046" y="48050"/>
                </a:cubicBezTo>
                <a:lnTo>
                  <a:pt x="1405982" y="48050"/>
                </a:lnTo>
                <a:cubicBezTo>
                  <a:pt x="1422493" y="48050"/>
                  <a:pt x="1436442" y="60379"/>
                  <a:pt x="1438340" y="76786"/>
                </a:cubicBezTo>
                <a:lnTo>
                  <a:pt x="1438340" y="76786"/>
                </a:lnTo>
                <a:cubicBezTo>
                  <a:pt x="1438530" y="78304"/>
                  <a:pt x="1439764" y="79442"/>
                  <a:pt x="1441187" y="79537"/>
                </a:cubicBezTo>
                <a:lnTo>
                  <a:pt x="1441187" y="79537"/>
                </a:lnTo>
                <a:cubicBezTo>
                  <a:pt x="1455421" y="80485"/>
                  <a:pt x="1466524" y="92056"/>
                  <a:pt x="1466903" y="106377"/>
                </a:cubicBezTo>
                <a:lnTo>
                  <a:pt x="1467378" y="126673"/>
                </a:lnTo>
                <a:cubicBezTo>
                  <a:pt x="1467852" y="144029"/>
                  <a:pt x="1472881" y="160911"/>
                  <a:pt x="1481991" y="1756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g2dd7a574e6e_0_548"/>
          <p:cNvGrpSpPr/>
          <p:nvPr/>
        </p:nvGrpSpPr>
        <p:grpSpPr>
          <a:xfrm>
            <a:off x="7689035" y="2098653"/>
            <a:ext cx="1506949" cy="1482349"/>
            <a:chOff x="5414881" y="2755900"/>
            <a:chExt cx="1364743" cy="1342464"/>
          </a:xfrm>
        </p:grpSpPr>
        <p:sp>
          <p:nvSpPr>
            <p:cNvPr id="99" name="Google Shape;99;g2dd7a574e6e_0_548"/>
            <p:cNvSpPr/>
            <p:nvPr/>
          </p:nvSpPr>
          <p:spPr>
            <a:xfrm>
              <a:off x="6329361" y="3171515"/>
              <a:ext cx="851" cy="853"/>
            </a:xfrm>
            <a:custGeom>
              <a:avLst/>
              <a:gdLst/>
              <a:ahLst/>
              <a:cxnLst/>
              <a:rect l="l" t="t" r="r" b="b"/>
              <a:pathLst>
                <a:path w="851" h="853" extrusionOk="0">
                  <a:moveTo>
                    <a:pt x="851" y="853"/>
                  </a:moveTo>
                  <a:lnTo>
                    <a:pt x="0" y="0"/>
                  </a:lnTo>
                  <a:cubicBezTo>
                    <a:pt x="0" y="0"/>
                    <a:pt x="568" y="569"/>
                    <a:pt x="851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2dd7a574e6e_0_548"/>
            <p:cNvSpPr/>
            <p:nvPr/>
          </p:nvSpPr>
          <p:spPr>
            <a:xfrm>
              <a:off x="6233559" y="2755900"/>
              <a:ext cx="210555" cy="415236"/>
            </a:xfrm>
            <a:custGeom>
              <a:avLst/>
              <a:gdLst/>
              <a:ahLst/>
              <a:cxnLst/>
              <a:rect l="l" t="t" r="r" b="b"/>
              <a:pathLst>
                <a:path w="210555" h="415236" extrusionOk="0">
                  <a:moveTo>
                    <a:pt x="106113" y="0"/>
                  </a:moveTo>
                  <a:cubicBezTo>
                    <a:pt x="106113" y="0"/>
                    <a:pt x="-3237" y="115375"/>
                    <a:pt x="74" y="215961"/>
                  </a:cubicBezTo>
                  <a:cubicBezTo>
                    <a:pt x="3479" y="317021"/>
                    <a:pt x="65910" y="387175"/>
                    <a:pt x="95329" y="415236"/>
                  </a:cubicBezTo>
                  <a:cubicBezTo>
                    <a:pt x="89086" y="336455"/>
                    <a:pt x="92964" y="256631"/>
                    <a:pt x="106964" y="178798"/>
                  </a:cubicBezTo>
                  <a:cubicBezTo>
                    <a:pt x="120964" y="255873"/>
                    <a:pt x="124937" y="334938"/>
                    <a:pt x="118977" y="412961"/>
                  </a:cubicBezTo>
                  <a:cubicBezTo>
                    <a:pt x="148869" y="383383"/>
                    <a:pt x="206665" y="314935"/>
                    <a:pt x="210449" y="217667"/>
                  </a:cubicBezTo>
                  <a:cubicBezTo>
                    <a:pt x="214422" y="116892"/>
                    <a:pt x="106113" y="0"/>
                    <a:pt x="106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2dd7a574e6e_0_548"/>
            <p:cNvSpPr/>
            <p:nvPr/>
          </p:nvSpPr>
          <p:spPr>
            <a:xfrm>
              <a:off x="6328793" y="3171136"/>
              <a:ext cx="472" cy="474"/>
            </a:xfrm>
            <a:custGeom>
              <a:avLst/>
              <a:gdLst/>
              <a:ahLst/>
              <a:cxnLst/>
              <a:rect l="l" t="t" r="r" b="b"/>
              <a:pathLst>
                <a:path w="472" h="474" extrusionOk="0">
                  <a:moveTo>
                    <a:pt x="0" y="0"/>
                  </a:moveTo>
                  <a:lnTo>
                    <a:pt x="473" y="474"/>
                  </a:lnTo>
                  <a:cubicBezTo>
                    <a:pt x="473" y="474"/>
                    <a:pt x="189" y="19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2dd7a574e6e_0_548"/>
            <p:cNvSpPr/>
            <p:nvPr/>
          </p:nvSpPr>
          <p:spPr>
            <a:xfrm>
              <a:off x="6330212" y="3168861"/>
              <a:ext cx="22323" cy="12324"/>
            </a:xfrm>
            <a:custGeom>
              <a:avLst/>
              <a:gdLst/>
              <a:ahLst/>
              <a:cxnLst/>
              <a:rect l="l" t="t" r="r" b="b"/>
              <a:pathLst>
                <a:path w="22323" h="12324" extrusionOk="0">
                  <a:moveTo>
                    <a:pt x="10311" y="11376"/>
                  </a:moveTo>
                  <a:cubicBezTo>
                    <a:pt x="10311" y="11376"/>
                    <a:pt x="9743" y="11945"/>
                    <a:pt x="9459" y="12135"/>
                  </a:cubicBezTo>
                  <a:cubicBezTo>
                    <a:pt x="7094" y="10144"/>
                    <a:pt x="3878" y="7205"/>
                    <a:pt x="0" y="3508"/>
                  </a:cubicBezTo>
                  <a:lnTo>
                    <a:pt x="9365" y="12324"/>
                  </a:lnTo>
                  <a:lnTo>
                    <a:pt x="22324" y="284"/>
                  </a:lnTo>
                  <a:cubicBezTo>
                    <a:pt x="22324" y="284"/>
                    <a:pt x="22324" y="95"/>
                    <a:pt x="22324" y="0"/>
                  </a:cubicBezTo>
                  <a:cubicBezTo>
                    <a:pt x="17500" y="4740"/>
                    <a:pt x="13338" y="8627"/>
                    <a:pt x="10311" y="1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g2dd7a574e6e_0_548"/>
            <p:cNvSpPr/>
            <p:nvPr/>
          </p:nvSpPr>
          <p:spPr>
            <a:xfrm>
              <a:off x="6404468" y="3126062"/>
              <a:ext cx="375156" cy="235269"/>
            </a:xfrm>
            <a:custGeom>
              <a:avLst/>
              <a:gdLst/>
              <a:ahLst/>
              <a:cxnLst/>
              <a:rect l="l" t="t" r="r" b="b"/>
              <a:pathLst>
                <a:path w="375156" h="235269" extrusionOk="0">
                  <a:moveTo>
                    <a:pt x="134984" y="22606"/>
                  </a:moveTo>
                  <a:cubicBezTo>
                    <a:pt x="43513" y="73325"/>
                    <a:pt x="10311" y="165758"/>
                    <a:pt x="0" y="202257"/>
                  </a:cubicBezTo>
                  <a:cubicBezTo>
                    <a:pt x="65458" y="157036"/>
                    <a:pt x="136782" y="120252"/>
                    <a:pt x="211510" y="93423"/>
                  </a:cubicBezTo>
                  <a:cubicBezTo>
                    <a:pt x="152673" y="143384"/>
                    <a:pt x="87309" y="185951"/>
                    <a:pt x="17783" y="219606"/>
                  </a:cubicBezTo>
                  <a:cubicBezTo>
                    <a:pt x="59310" y="232783"/>
                    <a:pt x="143781" y="250606"/>
                    <a:pt x="229105" y="211168"/>
                  </a:cubicBezTo>
                  <a:cubicBezTo>
                    <a:pt x="320481" y="168886"/>
                    <a:pt x="375156" y="19098"/>
                    <a:pt x="375156" y="19098"/>
                  </a:cubicBezTo>
                  <a:cubicBezTo>
                    <a:pt x="375156" y="19098"/>
                    <a:pt x="222861" y="-26123"/>
                    <a:pt x="134984" y="22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2dd7a574e6e_0_548"/>
            <p:cNvSpPr/>
            <p:nvPr/>
          </p:nvSpPr>
          <p:spPr>
            <a:xfrm>
              <a:off x="5931691" y="3122615"/>
              <a:ext cx="369575" cy="238663"/>
            </a:xfrm>
            <a:custGeom>
              <a:avLst/>
              <a:gdLst/>
              <a:ahLst/>
              <a:cxnLst/>
              <a:rect l="l" t="t" r="r" b="b"/>
              <a:pathLst>
                <a:path w="369575" h="238663" extrusionOk="0">
                  <a:moveTo>
                    <a:pt x="369575" y="216511"/>
                  </a:moveTo>
                  <a:cubicBezTo>
                    <a:pt x="358224" y="184847"/>
                    <a:pt x="311306" y="66723"/>
                    <a:pt x="233929" y="27664"/>
                  </a:cubicBezTo>
                  <a:cubicBezTo>
                    <a:pt x="130160" y="-24667"/>
                    <a:pt x="24405" y="11643"/>
                    <a:pt x="0" y="20744"/>
                  </a:cubicBezTo>
                  <a:cubicBezTo>
                    <a:pt x="6149" y="47478"/>
                    <a:pt x="33581" y="153088"/>
                    <a:pt x="131674" y="211866"/>
                  </a:cubicBezTo>
                  <a:cubicBezTo>
                    <a:pt x="197700" y="251494"/>
                    <a:pt x="303455" y="237842"/>
                    <a:pt x="349522" y="229215"/>
                  </a:cubicBezTo>
                  <a:cubicBezTo>
                    <a:pt x="275266" y="194517"/>
                    <a:pt x="205362" y="149960"/>
                    <a:pt x="142930" y="96870"/>
                  </a:cubicBezTo>
                  <a:cubicBezTo>
                    <a:pt x="223524" y="125690"/>
                    <a:pt x="300049" y="166171"/>
                    <a:pt x="369575" y="2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2dd7a574e6e_0_548"/>
            <p:cNvSpPr/>
            <p:nvPr/>
          </p:nvSpPr>
          <p:spPr>
            <a:xfrm>
              <a:off x="5414881" y="3452181"/>
              <a:ext cx="1316631" cy="646183"/>
            </a:xfrm>
            <a:custGeom>
              <a:avLst/>
              <a:gdLst/>
              <a:ahLst/>
              <a:cxnLst/>
              <a:rect l="l" t="t" r="r" b="b"/>
              <a:pathLst>
                <a:path w="1316631" h="646183" extrusionOk="0">
                  <a:moveTo>
                    <a:pt x="1111895" y="118644"/>
                  </a:moveTo>
                  <a:lnTo>
                    <a:pt x="1247353" y="50765"/>
                  </a:lnTo>
                  <a:cubicBezTo>
                    <a:pt x="1268542" y="40147"/>
                    <a:pt x="1294271" y="46973"/>
                    <a:pt x="1307419" y="66787"/>
                  </a:cubicBezTo>
                  <a:lnTo>
                    <a:pt x="1308081" y="67735"/>
                  </a:lnTo>
                  <a:cubicBezTo>
                    <a:pt x="1355567" y="139216"/>
                    <a:pt x="1191732" y="198942"/>
                    <a:pt x="1148408" y="225392"/>
                  </a:cubicBezTo>
                  <a:cubicBezTo>
                    <a:pt x="1032153" y="296399"/>
                    <a:pt x="916182" y="401725"/>
                    <a:pt x="775806" y="418410"/>
                  </a:cubicBezTo>
                  <a:cubicBezTo>
                    <a:pt x="648957" y="433484"/>
                    <a:pt x="497040" y="249851"/>
                    <a:pt x="405190" y="411584"/>
                  </a:cubicBezTo>
                  <a:lnTo>
                    <a:pt x="290449" y="635035"/>
                  </a:lnTo>
                  <a:cubicBezTo>
                    <a:pt x="285435" y="644799"/>
                    <a:pt x="273611" y="648876"/>
                    <a:pt x="263679" y="644325"/>
                  </a:cubicBezTo>
                  <a:lnTo>
                    <a:pt x="11872" y="527908"/>
                  </a:lnTo>
                  <a:cubicBezTo>
                    <a:pt x="1278" y="522978"/>
                    <a:pt x="-3074" y="510274"/>
                    <a:pt x="2318" y="499846"/>
                  </a:cubicBezTo>
                  <a:cubicBezTo>
                    <a:pt x="62858" y="382196"/>
                    <a:pt x="121789" y="249661"/>
                    <a:pt x="223855" y="157797"/>
                  </a:cubicBezTo>
                  <a:cubicBezTo>
                    <a:pt x="315327" y="75508"/>
                    <a:pt x="429406" y="56074"/>
                    <a:pt x="544147" y="23177"/>
                  </a:cubicBezTo>
                  <a:cubicBezTo>
                    <a:pt x="618971" y="-12658"/>
                    <a:pt x="693510" y="-6117"/>
                    <a:pt x="767860" y="37113"/>
                  </a:cubicBezTo>
                  <a:lnTo>
                    <a:pt x="783657" y="51334"/>
                  </a:lnTo>
                  <a:cubicBezTo>
                    <a:pt x="799454" y="65459"/>
                    <a:pt x="819792" y="73328"/>
                    <a:pt x="840981" y="73328"/>
                  </a:cubicBezTo>
                  <a:lnTo>
                    <a:pt x="947114" y="73328"/>
                  </a:lnTo>
                  <a:lnTo>
                    <a:pt x="973884" y="69820"/>
                  </a:lnTo>
                  <a:cubicBezTo>
                    <a:pt x="1000654" y="66313"/>
                    <a:pt x="1026005" y="83187"/>
                    <a:pt x="1032910" y="109353"/>
                  </a:cubicBezTo>
                  <a:lnTo>
                    <a:pt x="1033194" y="110301"/>
                  </a:lnTo>
                  <a:cubicBezTo>
                    <a:pt x="1039342" y="133528"/>
                    <a:pt x="1029505" y="158082"/>
                    <a:pt x="1008883" y="170406"/>
                  </a:cubicBezTo>
                  <a:lnTo>
                    <a:pt x="1008221" y="170785"/>
                  </a:lnTo>
                  <a:cubicBezTo>
                    <a:pt x="994505" y="179033"/>
                    <a:pt x="979087" y="183299"/>
                    <a:pt x="963290" y="183394"/>
                  </a:cubicBezTo>
                  <a:lnTo>
                    <a:pt x="700321" y="184626"/>
                  </a:lnTo>
                  <a:cubicBezTo>
                    <a:pt x="692375" y="184626"/>
                    <a:pt x="684902" y="189935"/>
                    <a:pt x="683389" y="197804"/>
                  </a:cubicBezTo>
                  <a:cubicBezTo>
                    <a:pt x="681497" y="207853"/>
                    <a:pt x="688970" y="216954"/>
                    <a:pt x="698807" y="217333"/>
                  </a:cubicBezTo>
                  <a:lnTo>
                    <a:pt x="959222" y="225866"/>
                  </a:lnTo>
                  <a:cubicBezTo>
                    <a:pt x="972276" y="226340"/>
                    <a:pt x="985235" y="223875"/>
                    <a:pt x="997248" y="218850"/>
                  </a:cubicBezTo>
                  <a:lnTo>
                    <a:pt x="1048991" y="196951"/>
                  </a:lnTo>
                  <a:cubicBezTo>
                    <a:pt x="1060910" y="191926"/>
                    <a:pt x="1069612" y="181498"/>
                    <a:pt x="1072545" y="168889"/>
                  </a:cubicBezTo>
                  <a:lnTo>
                    <a:pt x="1072545" y="168889"/>
                  </a:lnTo>
                  <a:cubicBezTo>
                    <a:pt x="1077558" y="147179"/>
                    <a:pt x="1091936" y="128882"/>
                    <a:pt x="1111801" y="11892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g2dd7a574e6e_0_548"/>
          <p:cNvGrpSpPr/>
          <p:nvPr/>
        </p:nvGrpSpPr>
        <p:grpSpPr>
          <a:xfrm>
            <a:off x="7733903" y="2065802"/>
            <a:ext cx="1506949" cy="1482349"/>
            <a:chOff x="5414881" y="2755900"/>
            <a:chExt cx="1364743" cy="1342464"/>
          </a:xfrm>
        </p:grpSpPr>
        <p:sp>
          <p:nvSpPr>
            <p:cNvPr id="107" name="Google Shape;107;g2dd7a574e6e_0_548"/>
            <p:cNvSpPr/>
            <p:nvPr/>
          </p:nvSpPr>
          <p:spPr>
            <a:xfrm>
              <a:off x="6329361" y="3171515"/>
              <a:ext cx="851" cy="853"/>
            </a:xfrm>
            <a:custGeom>
              <a:avLst/>
              <a:gdLst/>
              <a:ahLst/>
              <a:cxnLst/>
              <a:rect l="l" t="t" r="r" b="b"/>
              <a:pathLst>
                <a:path w="851" h="853" extrusionOk="0">
                  <a:moveTo>
                    <a:pt x="851" y="853"/>
                  </a:moveTo>
                  <a:lnTo>
                    <a:pt x="0" y="0"/>
                  </a:lnTo>
                  <a:cubicBezTo>
                    <a:pt x="0" y="0"/>
                    <a:pt x="568" y="569"/>
                    <a:pt x="851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2dd7a574e6e_0_548"/>
            <p:cNvSpPr/>
            <p:nvPr/>
          </p:nvSpPr>
          <p:spPr>
            <a:xfrm>
              <a:off x="6233559" y="2755900"/>
              <a:ext cx="210555" cy="415236"/>
            </a:xfrm>
            <a:custGeom>
              <a:avLst/>
              <a:gdLst/>
              <a:ahLst/>
              <a:cxnLst/>
              <a:rect l="l" t="t" r="r" b="b"/>
              <a:pathLst>
                <a:path w="210555" h="415236" extrusionOk="0">
                  <a:moveTo>
                    <a:pt x="106113" y="0"/>
                  </a:moveTo>
                  <a:cubicBezTo>
                    <a:pt x="106113" y="0"/>
                    <a:pt x="-3237" y="115375"/>
                    <a:pt x="74" y="215961"/>
                  </a:cubicBezTo>
                  <a:cubicBezTo>
                    <a:pt x="3479" y="317021"/>
                    <a:pt x="65910" y="387175"/>
                    <a:pt x="95329" y="415236"/>
                  </a:cubicBezTo>
                  <a:cubicBezTo>
                    <a:pt x="89086" y="336455"/>
                    <a:pt x="92964" y="256631"/>
                    <a:pt x="106964" y="178798"/>
                  </a:cubicBezTo>
                  <a:cubicBezTo>
                    <a:pt x="120964" y="255873"/>
                    <a:pt x="124937" y="334938"/>
                    <a:pt x="118977" y="412961"/>
                  </a:cubicBezTo>
                  <a:cubicBezTo>
                    <a:pt x="148869" y="383383"/>
                    <a:pt x="206665" y="314935"/>
                    <a:pt x="210449" y="217667"/>
                  </a:cubicBezTo>
                  <a:cubicBezTo>
                    <a:pt x="214422" y="116892"/>
                    <a:pt x="106113" y="0"/>
                    <a:pt x="106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2dd7a574e6e_0_548"/>
            <p:cNvSpPr/>
            <p:nvPr/>
          </p:nvSpPr>
          <p:spPr>
            <a:xfrm>
              <a:off x="6328793" y="3171136"/>
              <a:ext cx="472" cy="474"/>
            </a:xfrm>
            <a:custGeom>
              <a:avLst/>
              <a:gdLst/>
              <a:ahLst/>
              <a:cxnLst/>
              <a:rect l="l" t="t" r="r" b="b"/>
              <a:pathLst>
                <a:path w="472" h="474" extrusionOk="0">
                  <a:moveTo>
                    <a:pt x="0" y="0"/>
                  </a:moveTo>
                  <a:lnTo>
                    <a:pt x="473" y="474"/>
                  </a:lnTo>
                  <a:cubicBezTo>
                    <a:pt x="473" y="474"/>
                    <a:pt x="189" y="19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2dd7a574e6e_0_548"/>
            <p:cNvSpPr/>
            <p:nvPr/>
          </p:nvSpPr>
          <p:spPr>
            <a:xfrm>
              <a:off x="6330212" y="3168861"/>
              <a:ext cx="22323" cy="12324"/>
            </a:xfrm>
            <a:custGeom>
              <a:avLst/>
              <a:gdLst/>
              <a:ahLst/>
              <a:cxnLst/>
              <a:rect l="l" t="t" r="r" b="b"/>
              <a:pathLst>
                <a:path w="22323" h="12324" extrusionOk="0">
                  <a:moveTo>
                    <a:pt x="10311" y="11376"/>
                  </a:moveTo>
                  <a:cubicBezTo>
                    <a:pt x="10311" y="11376"/>
                    <a:pt x="9743" y="11945"/>
                    <a:pt x="9459" y="12135"/>
                  </a:cubicBezTo>
                  <a:cubicBezTo>
                    <a:pt x="7094" y="10144"/>
                    <a:pt x="3878" y="7205"/>
                    <a:pt x="0" y="3508"/>
                  </a:cubicBezTo>
                  <a:lnTo>
                    <a:pt x="9365" y="12324"/>
                  </a:lnTo>
                  <a:lnTo>
                    <a:pt x="22324" y="284"/>
                  </a:lnTo>
                  <a:cubicBezTo>
                    <a:pt x="22324" y="284"/>
                    <a:pt x="22324" y="95"/>
                    <a:pt x="22324" y="0"/>
                  </a:cubicBezTo>
                  <a:cubicBezTo>
                    <a:pt x="17500" y="4740"/>
                    <a:pt x="13338" y="8627"/>
                    <a:pt x="10311" y="1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2dd7a574e6e_0_548"/>
            <p:cNvSpPr/>
            <p:nvPr/>
          </p:nvSpPr>
          <p:spPr>
            <a:xfrm>
              <a:off x="6404468" y="3126062"/>
              <a:ext cx="375156" cy="235269"/>
            </a:xfrm>
            <a:custGeom>
              <a:avLst/>
              <a:gdLst/>
              <a:ahLst/>
              <a:cxnLst/>
              <a:rect l="l" t="t" r="r" b="b"/>
              <a:pathLst>
                <a:path w="375156" h="235269" extrusionOk="0">
                  <a:moveTo>
                    <a:pt x="134984" y="22606"/>
                  </a:moveTo>
                  <a:cubicBezTo>
                    <a:pt x="43513" y="73325"/>
                    <a:pt x="10311" y="165758"/>
                    <a:pt x="0" y="202257"/>
                  </a:cubicBezTo>
                  <a:cubicBezTo>
                    <a:pt x="65458" y="157036"/>
                    <a:pt x="136782" y="120252"/>
                    <a:pt x="211510" y="93423"/>
                  </a:cubicBezTo>
                  <a:cubicBezTo>
                    <a:pt x="152673" y="143384"/>
                    <a:pt x="87309" y="185951"/>
                    <a:pt x="17783" y="219606"/>
                  </a:cubicBezTo>
                  <a:cubicBezTo>
                    <a:pt x="59310" y="232783"/>
                    <a:pt x="143781" y="250606"/>
                    <a:pt x="229105" y="211168"/>
                  </a:cubicBezTo>
                  <a:cubicBezTo>
                    <a:pt x="320481" y="168886"/>
                    <a:pt x="375156" y="19098"/>
                    <a:pt x="375156" y="19098"/>
                  </a:cubicBezTo>
                  <a:cubicBezTo>
                    <a:pt x="375156" y="19098"/>
                    <a:pt x="222861" y="-26123"/>
                    <a:pt x="134984" y="22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2dd7a574e6e_0_548"/>
            <p:cNvSpPr/>
            <p:nvPr/>
          </p:nvSpPr>
          <p:spPr>
            <a:xfrm>
              <a:off x="5931691" y="3122615"/>
              <a:ext cx="369575" cy="238663"/>
            </a:xfrm>
            <a:custGeom>
              <a:avLst/>
              <a:gdLst/>
              <a:ahLst/>
              <a:cxnLst/>
              <a:rect l="l" t="t" r="r" b="b"/>
              <a:pathLst>
                <a:path w="369575" h="238663" extrusionOk="0">
                  <a:moveTo>
                    <a:pt x="369575" y="216511"/>
                  </a:moveTo>
                  <a:cubicBezTo>
                    <a:pt x="358224" y="184847"/>
                    <a:pt x="311306" y="66723"/>
                    <a:pt x="233929" y="27664"/>
                  </a:cubicBezTo>
                  <a:cubicBezTo>
                    <a:pt x="130160" y="-24667"/>
                    <a:pt x="24405" y="11643"/>
                    <a:pt x="0" y="20744"/>
                  </a:cubicBezTo>
                  <a:cubicBezTo>
                    <a:pt x="6149" y="47478"/>
                    <a:pt x="33581" y="153088"/>
                    <a:pt x="131674" y="211866"/>
                  </a:cubicBezTo>
                  <a:cubicBezTo>
                    <a:pt x="197700" y="251494"/>
                    <a:pt x="303455" y="237842"/>
                    <a:pt x="349522" y="229215"/>
                  </a:cubicBezTo>
                  <a:cubicBezTo>
                    <a:pt x="275266" y="194517"/>
                    <a:pt x="205362" y="149960"/>
                    <a:pt x="142930" y="96870"/>
                  </a:cubicBezTo>
                  <a:cubicBezTo>
                    <a:pt x="223524" y="125690"/>
                    <a:pt x="300049" y="166171"/>
                    <a:pt x="369575" y="2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2dd7a574e6e_0_548"/>
            <p:cNvSpPr/>
            <p:nvPr/>
          </p:nvSpPr>
          <p:spPr>
            <a:xfrm>
              <a:off x="5414881" y="3452181"/>
              <a:ext cx="1316631" cy="646183"/>
            </a:xfrm>
            <a:custGeom>
              <a:avLst/>
              <a:gdLst/>
              <a:ahLst/>
              <a:cxnLst/>
              <a:rect l="l" t="t" r="r" b="b"/>
              <a:pathLst>
                <a:path w="1316631" h="646183" extrusionOk="0">
                  <a:moveTo>
                    <a:pt x="1111895" y="118644"/>
                  </a:moveTo>
                  <a:lnTo>
                    <a:pt x="1247353" y="50765"/>
                  </a:lnTo>
                  <a:cubicBezTo>
                    <a:pt x="1268542" y="40147"/>
                    <a:pt x="1294271" y="46973"/>
                    <a:pt x="1307419" y="66787"/>
                  </a:cubicBezTo>
                  <a:lnTo>
                    <a:pt x="1308081" y="67735"/>
                  </a:lnTo>
                  <a:cubicBezTo>
                    <a:pt x="1355567" y="139216"/>
                    <a:pt x="1191732" y="198942"/>
                    <a:pt x="1148408" y="225392"/>
                  </a:cubicBezTo>
                  <a:cubicBezTo>
                    <a:pt x="1032153" y="296399"/>
                    <a:pt x="916182" y="401725"/>
                    <a:pt x="775806" y="418410"/>
                  </a:cubicBezTo>
                  <a:cubicBezTo>
                    <a:pt x="648957" y="433484"/>
                    <a:pt x="497040" y="249851"/>
                    <a:pt x="405190" y="411584"/>
                  </a:cubicBezTo>
                  <a:lnTo>
                    <a:pt x="290449" y="635035"/>
                  </a:lnTo>
                  <a:cubicBezTo>
                    <a:pt x="285435" y="644799"/>
                    <a:pt x="273611" y="648876"/>
                    <a:pt x="263679" y="644325"/>
                  </a:cubicBezTo>
                  <a:lnTo>
                    <a:pt x="11872" y="527908"/>
                  </a:lnTo>
                  <a:cubicBezTo>
                    <a:pt x="1278" y="522978"/>
                    <a:pt x="-3074" y="510274"/>
                    <a:pt x="2318" y="499846"/>
                  </a:cubicBezTo>
                  <a:cubicBezTo>
                    <a:pt x="62858" y="382196"/>
                    <a:pt x="121789" y="249661"/>
                    <a:pt x="223855" y="157797"/>
                  </a:cubicBezTo>
                  <a:cubicBezTo>
                    <a:pt x="315327" y="75508"/>
                    <a:pt x="429406" y="56074"/>
                    <a:pt x="544147" y="23177"/>
                  </a:cubicBezTo>
                  <a:cubicBezTo>
                    <a:pt x="618971" y="-12658"/>
                    <a:pt x="693510" y="-6117"/>
                    <a:pt x="767860" y="37113"/>
                  </a:cubicBezTo>
                  <a:lnTo>
                    <a:pt x="783657" y="51334"/>
                  </a:lnTo>
                  <a:cubicBezTo>
                    <a:pt x="799454" y="65459"/>
                    <a:pt x="819792" y="73328"/>
                    <a:pt x="840981" y="73328"/>
                  </a:cubicBezTo>
                  <a:lnTo>
                    <a:pt x="947114" y="73328"/>
                  </a:lnTo>
                  <a:lnTo>
                    <a:pt x="973884" y="69820"/>
                  </a:lnTo>
                  <a:cubicBezTo>
                    <a:pt x="1000654" y="66313"/>
                    <a:pt x="1026005" y="83187"/>
                    <a:pt x="1032910" y="109353"/>
                  </a:cubicBezTo>
                  <a:lnTo>
                    <a:pt x="1033194" y="110301"/>
                  </a:lnTo>
                  <a:cubicBezTo>
                    <a:pt x="1039342" y="133528"/>
                    <a:pt x="1029505" y="158082"/>
                    <a:pt x="1008883" y="170406"/>
                  </a:cubicBezTo>
                  <a:lnTo>
                    <a:pt x="1008221" y="170785"/>
                  </a:lnTo>
                  <a:cubicBezTo>
                    <a:pt x="994505" y="179033"/>
                    <a:pt x="979087" y="183299"/>
                    <a:pt x="963290" y="183394"/>
                  </a:cubicBezTo>
                  <a:lnTo>
                    <a:pt x="700321" y="184626"/>
                  </a:lnTo>
                  <a:cubicBezTo>
                    <a:pt x="692375" y="184626"/>
                    <a:pt x="684902" y="189935"/>
                    <a:pt x="683389" y="197804"/>
                  </a:cubicBezTo>
                  <a:cubicBezTo>
                    <a:pt x="681497" y="207853"/>
                    <a:pt x="688970" y="216954"/>
                    <a:pt x="698807" y="217333"/>
                  </a:cubicBezTo>
                  <a:lnTo>
                    <a:pt x="959222" y="225866"/>
                  </a:lnTo>
                  <a:cubicBezTo>
                    <a:pt x="972276" y="226340"/>
                    <a:pt x="985235" y="223875"/>
                    <a:pt x="997248" y="218850"/>
                  </a:cubicBezTo>
                  <a:lnTo>
                    <a:pt x="1048991" y="196951"/>
                  </a:lnTo>
                  <a:cubicBezTo>
                    <a:pt x="1060910" y="191926"/>
                    <a:pt x="1069612" y="181498"/>
                    <a:pt x="1072545" y="168889"/>
                  </a:cubicBezTo>
                  <a:lnTo>
                    <a:pt x="1072545" y="168889"/>
                  </a:lnTo>
                  <a:cubicBezTo>
                    <a:pt x="1077558" y="147179"/>
                    <a:pt x="1091936" y="128882"/>
                    <a:pt x="1111801" y="11892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Google Shape;114;g2dd7a574e6e_0_548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dd7a574e6e_0_569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dd7a574e6e_0_569"/>
          <p:cNvSpPr txBox="1">
            <a:spLocks noGrp="1"/>
          </p:cNvSpPr>
          <p:nvPr>
            <p:ph type="body" idx="1"/>
          </p:nvPr>
        </p:nvSpPr>
        <p:spPr>
          <a:xfrm>
            <a:off x="2000150" y="362033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dd7a574e6e_0_569"/>
          <p:cNvSpPr txBox="1">
            <a:spLocks noGrp="1"/>
          </p:cNvSpPr>
          <p:nvPr>
            <p:ph type="body" idx="2"/>
          </p:nvPr>
        </p:nvSpPr>
        <p:spPr>
          <a:xfrm>
            <a:off x="5098014" y="359136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dd7a574e6e_0_569"/>
          <p:cNvSpPr txBox="1">
            <a:spLocks noGrp="1"/>
          </p:cNvSpPr>
          <p:nvPr>
            <p:ph type="body" idx="3"/>
          </p:nvPr>
        </p:nvSpPr>
        <p:spPr>
          <a:xfrm>
            <a:off x="8195879" y="362033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dd7a574e6e_0_569"/>
          <p:cNvSpPr txBox="1">
            <a:spLocks noGrp="1"/>
          </p:cNvSpPr>
          <p:nvPr>
            <p:ph type="body" idx="4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" name="Google Shape;121;g2dd7a574e6e_0_569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">
  <p:cSld name="slide brea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d7a574e6e_0_5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d7a574e6e_0_576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8000"/>
              <a:buNone/>
              <a:defRPr sz="80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g2dd7a574e6e_0_576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">
  <p:cSld name="single im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7a574e6e_0_580"/>
          <p:cNvSpPr>
            <a:spLocks noGrp="1"/>
          </p:cNvSpPr>
          <p:nvPr>
            <p:ph type="pic" idx="2"/>
          </p:nvPr>
        </p:nvSpPr>
        <p:spPr>
          <a:xfrm>
            <a:off x="6773777" y="1070376"/>
            <a:ext cx="4956300" cy="521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g2dd7a574e6e_0_580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g2dd7a574e6e_0_580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g2dd7a574e6e_0_580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break">
  <p:cSld name="1_slide brea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d7a574e6e_0_5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7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dd7a574e6e_0_585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dd7a574e6e_0_585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d7a574e6e_0_589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2dd7a574e6e_0_589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2dd7a574e6e_0_589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break">
  <p:cSld name="4_slide brea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d7a574e6e_0_5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dd7a574e6e_0_593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d7a574e6e_0_593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">
  <p:cSld name="3_slide brea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d7a574e6e_0_5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dd7a574e6e_0_597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dd7a574e6e_0_597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image">
  <p:cSld name="1_3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d7a574e6e_0_601"/>
          <p:cNvSpPr>
            <a:spLocks noGrp="1"/>
          </p:cNvSpPr>
          <p:nvPr>
            <p:ph type="pic" idx="2"/>
          </p:nvPr>
        </p:nvSpPr>
        <p:spPr>
          <a:xfrm>
            <a:off x="6523822" y="1288055"/>
            <a:ext cx="4281900" cy="4281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g2dd7a574e6e_0_601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g2dd7a574e6e_0_601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g2dd7a574e6e_0_601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">
  <p:cSld name="2_slide brea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d7a574e6e_0_6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dd7a574e6e_0_606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dd7a574e6e_0_606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8000"/>
              <a:buNone/>
              <a:defRPr sz="80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">
  <p:cSld name="3 im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d7a574e6e_0_610"/>
          <p:cNvSpPr>
            <a:spLocks noGrp="1"/>
          </p:cNvSpPr>
          <p:nvPr>
            <p:ph type="pic" idx="2"/>
          </p:nvPr>
        </p:nvSpPr>
        <p:spPr>
          <a:xfrm>
            <a:off x="5967519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g2dd7a574e6e_0_610"/>
          <p:cNvSpPr>
            <a:spLocks noGrp="1"/>
          </p:cNvSpPr>
          <p:nvPr>
            <p:ph type="pic" idx="3"/>
          </p:nvPr>
        </p:nvSpPr>
        <p:spPr>
          <a:xfrm>
            <a:off x="3066456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9" name="Google Shape;159;g2dd7a574e6e_0_610"/>
          <p:cNvSpPr>
            <a:spLocks noGrp="1"/>
          </p:cNvSpPr>
          <p:nvPr>
            <p:ph type="pic" idx="4"/>
          </p:nvPr>
        </p:nvSpPr>
        <p:spPr>
          <a:xfrm>
            <a:off x="8868582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0" name="Google Shape;160;g2dd7a574e6e_0_610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" name="Google Shape;161;g2dd7a574e6e_0_610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d7a574e6e_0_610"/>
          <p:cNvSpPr txBox="1">
            <a:spLocks noGrp="1"/>
          </p:cNvSpPr>
          <p:nvPr>
            <p:ph type="body" idx="5"/>
          </p:nvPr>
        </p:nvSpPr>
        <p:spPr>
          <a:xfrm>
            <a:off x="3066683" y="3615874"/>
            <a:ext cx="22386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dd7a574e6e_0_610"/>
          <p:cNvSpPr txBox="1">
            <a:spLocks noGrp="1"/>
          </p:cNvSpPr>
          <p:nvPr>
            <p:ph type="body" idx="6"/>
          </p:nvPr>
        </p:nvSpPr>
        <p:spPr>
          <a:xfrm>
            <a:off x="6081874" y="3615875"/>
            <a:ext cx="2121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dd7a574e6e_0_610"/>
          <p:cNvSpPr txBox="1">
            <a:spLocks noGrp="1"/>
          </p:cNvSpPr>
          <p:nvPr>
            <p:ph type="body" idx="7"/>
          </p:nvPr>
        </p:nvSpPr>
        <p:spPr>
          <a:xfrm>
            <a:off x="8918199" y="3615875"/>
            <a:ext cx="2189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dd7a574e6e_0_610"/>
          <p:cNvSpPr txBox="1">
            <a:spLocks noGrp="1"/>
          </p:cNvSpPr>
          <p:nvPr>
            <p:ph type="body" idx="8"/>
          </p:nvPr>
        </p:nvSpPr>
        <p:spPr>
          <a:xfrm>
            <a:off x="3058490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dd7a574e6e_0_610"/>
          <p:cNvSpPr txBox="1">
            <a:spLocks noGrp="1"/>
          </p:cNvSpPr>
          <p:nvPr>
            <p:ph type="body" idx="9"/>
          </p:nvPr>
        </p:nvSpPr>
        <p:spPr>
          <a:xfrm>
            <a:off x="6026977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2dd7a574e6e_0_610"/>
          <p:cNvSpPr txBox="1">
            <a:spLocks noGrp="1"/>
          </p:cNvSpPr>
          <p:nvPr>
            <p:ph type="body" idx="13"/>
          </p:nvPr>
        </p:nvSpPr>
        <p:spPr>
          <a:xfrm>
            <a:off x="8889446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8" name="Google Shape;168;g2dd7a574e6e_0_610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a3b818e30_0_8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75" name="Google Shape;175;g30a3b818e30_0_8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76" name="Google Shape;176;g30a3b818e30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a3b818e30_0_8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g30a3b818e30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a3b818e30_0_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30a3b818e30_0_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g30a3b818e30_0_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a3b818e30_0_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0a3b818e30_0_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7" name="Google Shape;187;g30a3b818e30_0_9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8" name="Google Shape;188;g30a3b818e30_0_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a3b818e30_0_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0a3b818e30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a3b818e30_0_9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94" name="Google Shape;194;g30a3b818e30_0_9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5" name="Google Shape;195;g30a3b818e30_0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a3b818e30_0_10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8" name="Google Shape;198;g30a3b818e30_0_1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a3b818e30_0_10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0a3b818e30_0_10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02" name="Google Shape;202;g30a3b818e30_0_10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g30a3b818e30_0_10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g30a3b818e30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a3b818e30_0_11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07" name="Google Shape;207;g30a3b818e30_0_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a3b818e30_0_11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0" name="Google Shape;210;g30a3b818e30_0_11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g30a3b818e30_0_1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a3b818e30_0_1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a3b818e30_0_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30a3b818e30_0_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30a3b818e30_0_1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30a3b818e30_0_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9" name="Google Shape;219;g30a3b818e30_0_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0" name="Google Shape;220;g30a3b818e30_0_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a3b818e30_0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30a3b818e30_0_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30a3b818e30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5" name="Google Shape;225;g30a3b818e30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6" name="Google Shape;226;g30a3b818e30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a3b818e30_0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g30a3b818e30_0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g30a3b818e30_0_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ip_25_54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europarl.europa.eu/meetdocs/2024_2029/plmrep/COMMITTEES/ENVI/DV/2025/03-17/Item11-2023-0234COD_Formatted_E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3340a6e0e18_0_3"/>
          <p:cNvPicPr preferRelativeResize="0"/>
          <p:nvPr/>
        </p:nvPicPr>
        <p:blipFill rotWithShape="1">
          <a:blip r:embed="rId3">
            <a:alphaModFix/>
          </a:blip>
          <a:srcRect l="41083" t="3006" r="-6934"/>
          <a:stretch/>
        </p:blipFill>
        <p:spPr>
          <a:xfrm>
            <a:off x="7333900" y="-50"/>
            <a:ext cx="6977100" cy="685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2" name="Google Shape;232;g3340a6e0e18_0_3"/>
          <p:cNvSpPr/>
          <p:nvPr/>
        </p:nvSpPr>
        <p:spPr>
          <a:xfrm>
            <a:off x="7182900" y="-52400"/>
            <a:ext cx="5845200" cy="696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DCE3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g3340a6e0e18_0_3"/>
          <p:cNvCxnSpPr/>
          <p:nvPr/>
        </p:nvCxnSpPr>
        <p:spPr>
          <a:xfrm>
            <a:off x="-308833" y="5932033"/>
            <a:ext cx="7439700" cy="16800"/>
          </a:xfrm>
          <a:prstGeom prst="straightConnector1">
            <a:avLst/>
          </a:prstGeom>
          <a:noFill/>
          <a:ln w="19050" cap="flat" cmpd="sng">
            <a:solidFill>
              <a:srgbClr val="EDCE3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4" name="Google Shape;234;g3340a6e0e18_0_3"/>
          <p:cNvSpPr txBox="1"/>
          <p:nvPr/>
        </p:nvSpPr>
        <p:spPr>
          <a:xfrm>
            <a:off x="310800" y="1761467"/>
            <a:ext cx="6767100" cy="2432100"/>
          </a:xfrm>
          <a:prstGeom prst="rect">
            <a:avLst/>
          </a:prstGeom>
          <a:solidFill>
            <a:srgbClr val="00543D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 Working Group</a:t>
            </a:r>
            <a:endParaRPr sz="7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3340a6e0e18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467" y="206267"/>
            <a:ext cx="1941335" cy="90346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340a6e0e18_0_3"/>
          <p:cNvSpPr txBox="1">
            <a:spLocks noGrp="1"/>
          </p:cNvSpPr>
          <p:nvPr>
            <p:ph type="subTitle" idx="1"/>
          </p:nvPr>
        </p:nvSpPr>
        <p:spPr>
          <a:xfrm>
            <a:off x="310800" y="6085233"/>
            <a:ext cx="6337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EDCE35"/>
                </a:solidFill>
              </a:rPr>
              <a:t>08.04.2025</a:t>
            </a:r>
            <a:endParaRPr sz="2800">
              <a:solidFill>
                <a:srgbClr val="EDCE35"/>
              </a:solidFill>
            </a:endParaRPr>
          </a:p>
        </p:txBody>
      </p:sp>
      <p:sp>
        <p:nvSpPr>
          <p:cNvPr id="237" name="Google Shape;237;g3340a6e0e18_0_3"/>
          <p:cNvSpPr txBox="1"/>
          <p:nvPr/>
        </p:nvSpPr>
        <p:spPr>
          <a:xfrm>
            <a:off x="10690933" y="6270833"/>
            <a:ext cx="3999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Kringwinkel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c16d78750_0_195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34c16d78750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4c16d78750_0_195"/>
          <p:cNvSpPr txBox="1"/>
          <p:nvPr/>
        </p:nvSpPr>
        <p:spPr>
          <a:xfrm>
            <a:off x="569800" y="302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EPR funding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4c16d78750_0_195"/>
          <p:cNvSpPr txBox="1"/>
          <p:nvPr/>
        </p:nvSpPr>
        <p:spPr>
          <a:xfrm>
            <a:off x="748175" y="1844425"/>
            <a:ext cx="9759000" cy="6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51435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cost coverage of SE activities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Earmarked funding for SE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"Necessary cost" concept not to disadvantage SE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c16d78750_0_209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34c16d78750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4c16d78750_0_209"/>
          <p:cNvSpPr txBox="1"/>
          <p:nvPr/>
        </p:nvSpPr>
        <p:spPr>
          <a:xfrm>
            <a:off x="305250" y="-7127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Prioritise waste hierarchy and support for SE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4c16d78750_0_209"/>
          <p:cNvSpPr txBox="1"/>
          <p:nvPr/>
        </p:nvSpPr>
        <p:spPr>
          <a:xfrm>
            <a:off x="1037850" y="2190375"/>
            <a:ext cx="9897000" cy="8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8260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EPR funding aligned with the waste hierarchy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Mandatory waste prevention and management targets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Ensured SE access to quality waste streams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Maintain SE ownership of collected goods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c16d78750_0_216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34c16d78750_0_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4c16d78750_0_216"/>
          <p:cNvSpPr txBox="1"/>
          <p:nvPr/>
        </p:nvSpPr>
        <p:spPr>
          <a:xfrm>
            <a:off x="610500" y="302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PRO governance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4c16d78750_0_216"/>
          <p:cNvSpPr txBox="1"/>
          <p:nvPr/>
        </p:nvSpPr>
        <p:spPr>
          <a:xfrm>
            <a:off x="1058200" y="1692825"/>
            <a:ext cx="11216400" cy="7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51435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Inclusive governance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 race to the bottom among PROs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Char char="●"/>
            </a:pPr>
            <a:r>
              <a:rPr lang="en-GB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 producer responsibility across borders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c16d78750_0_223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g34c16d78750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4c16d78750_0_223"/>
          <p:cNvSpPr txBox="1"/>
          <p:nvPr/>
        </p:nvSpPr>
        <p:spPr>
          <a:xfrm>
            <a:off x="447700" y="139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Eco-modulation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4c16d78750_0_223"/>
          <p:cNvSpPr txBox="1"/>
          <p:nvPr/>
        </p:nvSpPr>
        <p:spPr>
          <a:xfrm>
            <a:off x="305250" y="1017425"/>
            <a:ext cx="11216400" cy="51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8260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Eco-modulation based on overproduction practices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 full cost-coverage independently from eco-modulation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34c16d78750_0_223"/>
          <p:cNvSpPr txBox="1"/>
          <p:nvPr/>
        </p:nvSpPr>
        <p:spPr>
          <a:xfrm>
            <a:off x="305250" y="4714625"/>
            <a:ext cx="11216400" cy="4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8260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Mandatory EPR schemes for furniture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4c16d78750_0_223"/>
          <p:cNvSpPr txBox="1"/>
          <p:nvPr/>
        </p:nvSpPr>
        <p:spPr>
          <a:xfrm>
            <a:off x="447700" y="3625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New mandatory EPR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4c16d78750_0_202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34c16d78750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4c16d78750_0_202"/>
          <p:cNvSpPr txBox="1"/>
          <p:nvPr/>
        </p:nvSpPr>
        <p:spPr>
          <a:xfrm>
            <a:off x="776700" y="1600225"/>
            <a:ext cx="10638600" cy="8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5270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Char char="●"/>
            </a:pPr>
            <a:r>
              <a:rPr lang="en-GB" sz="4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red flags?</a:t>
            </a: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270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Char char="●"/>
            </a:pPr>
            <a:r>
              <a:rPr lang="en-GB" sz="4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major aspect missing? </a:t>
            </a: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99e091131_0_15"/>
          <p:cNvSpPr txBox="1"/>
          <p:nvPr/>
        </p:nvSpPr>
        <p:spPr>
          <a:xfrm>
            <a:off x="948250" y="1889875"/>
            <a:ext cx="105972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Waste Framework Directive 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3499e09113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99e091131_0_20"/>
          <p:cNvSpPr txBox="1"/>
          <p:nvPr/>
        </p:nvSpPr>
        <p:spPr>
          <a:xfrm>
            <a:off x="1151750" y="1367225"/>
            <a:ext cx="9251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18: </a:t>
            </a:r>
            <a:r>
              <a:rPr lang="en-GB" sz="3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provisional agreement</a:t>
            </a: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reached by the EU Parliament and Council of the EU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18: ENVI Committee approved the agreement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 7: plenary vote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Council approval: most likely after summer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agreement can be found </a:t>
            </a:r>
            <a:r>
              <a:rPr lang="en-GB" sz="3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3499e091131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499e091131_0_20"/>
          <p:cNvSpPr txBox="1"/>
          <p:nvPr/>
        </p:nvSpPr>
        <p:spPr>
          <a:xfrm>
            <a:off x="701550" y="139925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Legislative status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499e091131_0_26"/>
          <p:cNvSpPr txBox="1"/>
          <p:nvPr/>
        </p:nvSpPr>
        <p:spPr>
          <a:xfrm>
            <a:off x="948250" y="1862000"/>
            <a:ext cx="9251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Transposition: 20 months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EPR implementation: 30 months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entry into force of the directive</a:t>
            </a:r>
            <a:endParaRPr sz="3500"/>
          </a:p>
        </p:txBody>
      </p:sp>
      <p:pic>
        <p:nvPicPr>
          <p:cNvPr id="355" name="Google Shape;355;g3499e091131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499e091131_0_26"/>
          <p:cNvSpPr txBox="1"/>
          <p:nvPr/>
        </p:nvSpPr>
        <p:spPr>
          <a:xfrm>
            <a:off x="701550" y="427350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Enforcement timeline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99e091131_0_32"/>
          <p:cNvSpPr txBox="1"/>
          <p:nvPr/>
        </p:nvSpPr>
        <p:spPr>
          <a:xfrm>
            <a:off x="701550" y="1312550"/>
            <a:ext cx="104433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States are mandated to introduce EPR schemes for textiles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States may set up EPR schemes for mattresses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Producers need to appoint a PRO to assume the producer responsibility on their behalf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 must establish a separate collection system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Possibility to have a monopolistic or a competing model for PRO but Member States are encouraged to consider multiple PRO system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3499e091131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499e091131_0_32"/>
          <p:cNvSpPr txBox="1"/>
          <p:nvPr/>
        </p:nvSpPr>
        <p:spPr>
          <a:xfrm>
            <a:off x="528750" y="139925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General principles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99e091131_0_38"/>
          <p:cNvSpPr txBox="1"/>
          <p:nvPr/>
        </p:nvSpPr>
        <p:spPr>
          <a:xfrm>
            <a:off x="874350" y="1475375"/>
            <a:ext cx="104433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 of necessary cost: cost coverage should not exceed the costs necessary to provide service in a cost-efficient way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textiles considered waste upon collection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textiles directly handed over by end users and directly professionally assessed as fit for reuse at the collection point by the reuse operator or social economy entities, shall </a:t>
            </a: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considered waste upon collection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g3499e091131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3499e091131_0_38"/>
          <p:cNvSpPr txBox="1"/>
          <p:nvPr/>
        </p:nvSpPr>
        <p:spPr>
          <a:xfrm>
            <a:off x="701550" y="245525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General principles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a6fc4dae5_0_162"/>
          <p:cNvSpPr/>
          <p:nvPr/>
        </p:nvSpPr>
        <p:spPr>
          <a:xfrm>
            <a:off x="508100" y="1123025"/>
            <a:ext cx="10636800" cy="5227200"/>
          </a:xfrm>
          <a:prstGeom prst="roundRect">
            <a:avLst>
              <a:gd name="adj" fmla="val 16667"/>
            </a:avLst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0a6fc4dae5_0_162"/>
          <p:cNvSpPr txBox="1"/>
          <p:nvPr/>
        </p:nvSpPr>
        <p:spPr>
          <a:xfrm>
            <a:off x="1054700" y="1555325"/>
            <a:ext cx="9543600" cy="9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914400" lvl="0" indent="-514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AutoNum type="arabicPeriod"/>
            </a:pPr>
            <a:r>
              <a:rPr lang="en-GB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Economy Act &amp; EPR position papers 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AutoNum type="arabicPeriod"/>
            </a:pPr>
            <a:r>
              <a:rPr lang="en-GB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Waste Framework Directive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AutoNum type="arabicPeriod"/>
            </a:pPr>
            <a:r>
              <a:rPr lang="en-GB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 crisis next steps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0a6fc4dae5_0_162"/>
          <p:cNvSpPr txBox="1"/>
          <p:nvPr/>
        </p:nvSpPr>
        <p:spPr>
          <a:xfrm>
            <a:off x="869600" y="307200"/>
            <a:ext cx="6532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Outline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30a6fc4dae5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499e091131_0_44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3499e091131_0_44"/>
          <p:cNvSpPr txBox="1"/>
          <p:nvPr/>
        </p:nvSpPr>
        <p:spPr>
          <a:xfrm>
            <a:off x="701550" y="425025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3499e091131_0_44"/>
          <p:cNvSpPr txBox="1"/>
          <p:nvPr/>
        </p:nvSpPr>
        <p:spPr>
          <a:xfrm>
            <a:off x="564750" y="1513725"/>
            <a:ext cx="11062500" cy="6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GB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provisions for social economy entities (SEE) safeguarded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GB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economy &amp; social enterprises mentioned 33 times (compared to 3 mentions in 2018 revision)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99e091131_0_50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499e091131_0_50"/>
          <p:cNvSpPr txBox="1"/>
          <p:nvPr/>
        </p:nvSpPr>
        <p:spPr>
          <a:xfrm>
            <a:off x="639900" y="0"/>
            <a:ext cx="10788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499e091131_0_50"/>
          <p:cNvSpPr txBox="1"/>
          <p:nvPr/>
        </p:nvSpPr>
        <p:spPr>
          <a:xfrm>
            <a:off x="639900" y="921000"/>
            <a:ext cx="11062500" cy="7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EPR schemes should maintain and support the activities of social economy entities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 are not allowed to refuse the participation of SEE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allowed to maintain and operate their own separate collection points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Equal or preferential treatment in the location of the collection points for SEE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not required to hand over textile collected to the PRO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States will be able to link EPR fee levels to companies’ harmful commercial practices powering fast and ultra-fast fashion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499e091131_0_56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3499e091131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499e091131_0_56"/>
          <p:cNvSpPr txBox="1"/>
          <p:nvPr/>
        </p:nvSpPr>
        <p:spPr>
          <a:xfrm>
            <a:off x="776700" y="-148817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Mixed feelings 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3499e091131_0_56"/>
          <p:cNvSpPr txBox="1"/>
          <p:nvPr/>
        </p:nvSpPr>
        <p:spPr>
          <a:xfrm>
            <a:off x="776700" y="939875"/>
            <a:ext cx="10638600" cy="7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 obligations for SEE operating their own separate collection points: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Char char="○"/>
            </a:pPr>
            <a:r>
              <a:rPr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submit at least each year information the quantity by weight of the separately collected used and waste textile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Char char="○"/>
            </a:pPr>
            <a:r>
              <a:rPr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exempted by Member State if it creates a disproportionate burden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Char char="●"/>
            </a:pPr>
            <a:r>
              <a:rPr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on inclusive governance but remains vague: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Char char="○"/>
            </a:pPr>
            <a:r>
              <a:rPr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States shall ensure that relevant actors, including social enterprises, are involved in the implementation of the extended producer responsibility scheme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99e091131_0_63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3499e091131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499e091131_0_63"/>
          <p:cNvSpPr txBox="1"/>
          <p:nvPr/>
        </p:nvSpPr>
        <p:spPr>
          <a:xfrm>
            <a:off x="748175" y="139933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Bad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499e091131_0_63"/>
          <p:cNvSpPr txBox="1"/>
          <p:nvPr/>
        </p:nvSpPr>
        <p:spPr>
          <a:xfrm>
            <a:off x="776700" y="1391625"/>
            <a:ext cx="10638600" cy="7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future evaluation of the Directive (2029), the Commission will look into the possibility of requiring a financial contribution from commercial reuse operators, in particular larger ones.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waste prevention/management targets (pushed back to the evaluation).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mention of permit requirements for the collection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Char char="●"/>
            </a:pP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Lengthy timeline aggravating the funding gap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499e091131_0_70"/>
          <p:cNvSpPr txBox="1"/>
          <p:nvPr/>
        </p:nvSpPr>
        <p:spPr>
          <a:xfrm>
            <a:off x="948250" y="2317225"/>
            <a:ext cx="105972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Textile crisis 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g3499e091131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99e091131_0_75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3499e091131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3499e091131_0_75"/>
          <p:cNvSpPr txBox="1"/>
          <p:nvPr/>
        </p:nvSpPr>
        <p:spPr>
          <a:xfrm>
            <a:off x="748175" y="139933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Next strategic steps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3499e091131_0_75"/>
          <p:cNvSpPr txBox="1"/>
          <p:nvPr/>
        </p:nvSpPr>
        <p:spPr>
          <a:xfrm>
            <a:off x="776700" y="1391625"/>
            <a:ext cx="10638600" cy="7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Push European Commission to encourage Member States to unlock funding for the sector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Coordinate a parliamentary question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○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 a wide range of political groups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Funding gap table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○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shared as aggregate data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499e091131_0_82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3499e091131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3499e091131_0_82"/>
          <p:cNvSpPr txBox="1"/>
          <p:nvPr/>
        </p:nvSpPr>
        <p:spPr>
          <a:xfrm>
            <a:off x="748175" y="139933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Questions for members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3499e091131_0_82"/>
          <p:cNvSpPr txBox="1"/>
          <p:nvPr/>
        </p:nvSpPr>
        <p:spPr>
          <a:xfrm>
            <a:off x="776700" y="1391625"/>
            <a:ext cx="10638600" cy="7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Developments at national level?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Parliamentary question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Do you have any contact with MEPs from different political groups we can engage with?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Funding gap table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How can we best use this data?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g30a6fc4dae5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640" y="245760"/>
            <a:ext cx="796800" cy="8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30a6fc4dae5_0_79"/>
          <p:cNvSpPr/>
          <p:nvPr/>
        </p:nvSpPr>
        <p:spPr>
          <a:xfrm>
            <a:off x="974880" y="643680"/>
            <a:ext cx="9474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b="1" strike="noStrike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Thank you and keep in touch</a:t>
            </a:r>
            <a:endParaRPr sz="53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g30a6fc4dae5_0_79"/>
          <p:cNvGrpSpPr/>
          <p:nvPr/>
        </p:nvGrpSpPr>
        <p:grpSpPr>
          <a:xfrm>
            <a:off x="1079013" y="2042829"/>
            <a:ext cx="4298293" cy="3182160"/>
            <a:chOff x="809280" y="1532160"/>
            <a:chExt cx="3223800" cy="2386680"/>
          </a:xfrm>
        </p:grpSpPr>
        <p:sp>
          <p:nvSpPr>
            <p:cNvPr id="485" name="Google Shape;485;g30a6fc4dae5_0_79"/>
            <p:cNvSpPr/>
            <p:nvPr/>
          </p:nvSpPr>
          <p:spPr>
            <a:xfrm>
              <a:off x="1534680" y="1532160"/>
              <a:ext cx="11868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6" name="Google Shape;486;g30a6fc4dae5_0_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6800" y="2234520"/>
              <a:ext cx="330122" cy="336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g30a6fc4dae5_0_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5640" y="1590120"/>
              <a:ext cx="352799" cy="336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g30a6fc4dae5_0_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6200" y="2811960"/>
              <a:ext cx="211320" cy="452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g30a6fc4dae5_0_79"/>
            <p:cNvSpPr/>
            <p:nvPr/>
          </p:nvSpPr>
          <p:spPr>
            <a:xfrm>
              <a:off x="1534680" y="2176920"/>
              <a:ext cx="24984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RREUSE_Brussels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30a6fc4dae5_0_79"/>
            <p:cNvSpPr/>
            <p:nvPr/>
          </p:nvSpPr>
          <p:spPr>
            <a:xfrm>
              <a:off x="1534680" y="2811960"/>
              <a:ext cx="243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RREUSE.RREUSE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1" name="Google Shape;491;g30a6fc4dae5_0_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9280" y="3524040"/>
              <a:ext cx="479880" cy="336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g30a6fc4dae5_0_79"/>
            <p:cNvSpPr/>
            <p:nvPr/>
          </p:nvSpPr>
          <p:spPr>
            <a:xfrm>
              <a:off x="1534680" y="3466440"/>
              <a:ext cx="243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RREUSE_Brussels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g30a6fc4dae5_0_79"/>
          <p:cNvSpPr/>
          <p:nvPr/>
        </p:nvSpPr>
        <p:spPr>
          <a:xfrm>
            <a:off x="5558175" y="2042813"/>
            <a:ext cx="64893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200">
              <a:solidFill>
                <a:srgbClr val="FAFAF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marie-jeanne.gartner@rreuse.org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simone.schirru</a:t>
            </a:r>
            <a:r>
              <a:rPr lang="en-GB" sz="3200" b="0" strike="noStrike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@rreuse.org</a:t>
            </a:r>
            <a:endParaRPr sz="32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g30a6fc4dae5_0_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9560" y="4080925"/>
            <a:ext cx="4927677" cy="348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c16d78750_0_153"/>
          <p:cNvSpPr txBox="1"/>
          <p:nvPr/>
        </p:nvSpPr>
        <p:spPr>
          <a:xfrm>
            <a:off x="948250" y="2317225"/>
            <a:ext cx="105972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Circular Economy Act position paper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34c16d78750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c16d78750_0_167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34c16d78750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4c16d78750_0_167"/>
          <p:cNvSpPr txBox="1"/>
          <p:nvPr/>
        </p:nvSpPr>
        <p:spPr>
          <a:xfrm>
            <a:off x="508750" y="139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CEA’s aim 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4c16d78750_0_167"/>
          <p:cNvSpPr txBox="1"/>
          <p:nvPr/>
        </p:nvSpPr>
        <p:spPr>
          <a:xfrm>
            <a:off x="776700" y="1017425"/>
            <a:ext cx="10638600" cy="7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826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Enable the free movement of circular products, secondary raw materials and waste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 a higher supply of high-quality recyclates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Stimulate demand for secondary materials and circular products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Bring down feedstock costs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focus on recycling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lack of ambition on reuse and repair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c16d78750_0_183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34c16d78750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4c16d78750_0_183"/>
          <p:cNvSpPr txBox="1"/>
          <p:nvPr/>
        </p:nvSpPr>
        <p:spPr>
          <a:xfrm>
            <a:off x="325600" y="302925"/>
            <a:ext cx="102021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CEA’s announced measures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4c16d78750_0_183"/>
          <p:cNvSpPr txBox="1"/>
          <p:nvPr/>
        </p:nvSpPr>
        <p:spPr>
          <a:xfrm>
            <a:off x="776700" y="1391625"/>
            <a:ext cx="10638600" cy="7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826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 and simplify existing rules on e-waste (focus on recovering CRM contained in WEEE)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Harmonise “end of waste” definitions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Simplify, digitalise and expand EPR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●"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the VAT Directive rules on the second-hand scheme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c16d78750_0_158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4c16d78750_0_158"/>
          <p:cNvSpPr txBox="1"/>
          <p:nvPr/>
        </p:nvSpPr>
        <p:spPr>
          <a:xfrm>
            <a:off x="776700" y="1391625"/>
            <a:ext cx="10638600" cy="3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c16d78750_0_234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34c16d78750_0_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4c16d78750_0_234"/>
          <p:cNvSpPr txBox="1"/>
          <p:nvPr/>
        </p:nvSpPr>
        <p:spPr>
          <a:xfrm>
            <a:off x="748175" y="1017425"/>
            <a:ext cx="10638600" cy="9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Quantitative waste prevention and preparing for reuse targets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SE recognised and involved as key actors in waste collection under EPR schemes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Financial incentives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EPR fees distribution in support of the waste hierarchy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Tax reductions to support the waste hierarchy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Mandatory green and social public procurement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Extended ban on the destruction of unsold goods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4c16d78750_0_234"/>
          <p:cNvSpPr txBox="1"/>
          <p:nvPr/>
        </p:nvSpPr>
        <p:spPr>
          <a:xfrm>
            <a:off x="325600" y="34325"/>
            <a:ext cx="106386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CEA - Key asks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99e091131_0_0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3499e09113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898" y="1399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499e091131_0_0"/>
          <p:cNvSpPr txBox="1"/>
          <p:nvPr/>
        </p:nvSpPr>
        <p:spPr>
          <a:xfrm>
            <a:off x="776700" y="1600225"/>
            <a:ext cx="10638600" cy="8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5270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Char char="●"/>
            </a:pPr>
            <a:r>
              <a:rPr lang="en-GB" sz="4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red flags?</a:t>
            </a: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270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Char char="●"/>
            </a:pPr>
            <a:r>
              <a:rPr lang="en-GB" sz="4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major aspect missing? </a:t>
            </a: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499e091131_0_0"/>
          <p:cNvSpPr txBox="1"/>
          <p:nvPr/>
        </p:nvSpPr>
        <p:spPr>
          <a:xfrm>
            <a:off x="325600" y="34325"/>
            <a:ext cx="106386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CEA key asks </a:t>
            </a:r>
            <a:endParaRPr sz="60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c16d78750_0_190"/>
          <p:cNvSpPr txBox="1"/>
          <p:nvPr/>
        </p:nvSpPr>
        <p:spPr>
          <a:xfrm>
            <a:off x="948250" y="2317225"/>
            <a:ext cx="105972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EPR key asks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34c16d78750_0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Thème Office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Mathieu Rama</dc:creator>
  <cp:lastModifiedBy>Marie-Jeanne Gaertner</cp:lastModifiedBy>
  <cp:revision>1</cp:revision>
  <dcterms:created xsi:type="dcterms:W3CDTF">2019-09-18T11:49:59Z</dcterms:created>
  <dcterms:modified xsi:type="dcterms:W3CDTF">2025-04-09T15:04:29Z</dcterms:modified>
</cp:coreProperties>
</file>